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96" r:id="rId2"/>
  </p:sldMasterIdLst>
  <p:notesMasterIdLst>
    <p:notesMasterId r:id="rId41"/>
  </p:notesMasterIdLst>
  <p:sldIdLst>
    <p:sldId id="256" r:id="rId3"/>
    <p:sldId id="257" r:id="rId4"/>
    <p:sldId id="258" r:id="rId5"/>
    <p:sldId id="267" r:id="rId6"/>
    <p:sldId id="260" r:id="rId7"/>
    <p:sldId id="261" r:id="rId8"/>
    <p:sldId id="268" r:id="rId9"/>
    <p:sldId id="266" r:id="rId10"/>
    <p:sldId id="262" r:id="rId11"/>
    <p:sldId id="263" r:id="rId12"/>
    <p:sldId id="264" r:id="rId13"/>
    <p:sldId id="297" r:id="rId14"/>
    <p:sldId id="271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90" r:id="rId34"/>
    <p:sldId id="291" r:id="rId35"/>
    <p:sldId id="292" r:id="rId36"/>
    <p:sldId id="293" r:id="rId37"/>
    <p:sldId id="294" r:id="rId38"/>
    <p:sldId id="295" r:id="rId39"/>
    <p:sldId id="298" r:id="rId40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99"/>
    <a:srgbClr val="EB5FCD"/>
    <a:srgbClr val="2AA3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B2802C8-3A21-4D56-96B8-43B57AFA9DB8}" type="datetimeFigureOut">
              <a:rPr lang="fa-IR" smtClean="0"/>
              <a:t>02/17/1440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7BC73B0-457C-4200-AF9E-BA7D72CB529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3953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BC73B0-457C-4200-AF9E-BA7D72CB5295}" type="slidenum">
              <a:rPr lang="fa-IR" smtClean="0"/>
              <a:t>6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17691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16544-BC84-485F-BF3D-BADB6A34FE1C}" type="datetimeFigureOut">
              <a:rPr lang="fa-IR" smtClean="0"/>
              <a:t>02/17/1440</a:t>
            </a:fld>
            <a:endParaRPr lang="fa-IR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9D6E8C-161E-4014-A697-F3C27727EC6C}" type="slidenum">
              <a:rPr lang="fa-IR" smtClean="0"/>
              <a:t>‹#›</a:t>
            </a:fld>
            <a:endParaRPr lang="fa-IR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16544-BC84-485F-BF3D-BADB6A34FE1C}" type="datetimeFigureOut">
              <a:rPr lang="fa-IR" smtClean="0"/>
              <a:t>02/17/1440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9D6E8C-161E-4014-A697-F3C27727EC6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16544-BC84-485F-BF3D-BADB6A34FE1C}" type="datetimeFigureOut">
              <a:rPr lang="fa-IR" smtClean="0"/>
              <a:t>02/17/1440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9D6E8C-161E-4014-A697-F3C27727EC6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pPr algn="l" rtl="0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rtl="0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1CA4B03-A3D7-482F-B979-0B52B761CB6B}" type="datetimeFigureOut">
              <a:rPr lang="en-US" smtClean="0"/>
              <a:pPr/>
              <a:t>10/27/2018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FF388C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054EB47-8EF9-44B0-BA76-122D3CB786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400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CA4B03-A3D7-482F-B979-0B52B761CB6B}" type="datetimeFigureOut">
              <a:rPr lang="en-US" smtClean="0">
                <a:solidFill>
                  <a:prstClr val="black"/>
                </a:solidFill>
              </a:rPr>
              <a:pPr/>
              <a:t>10/27/2018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54EB47-8EF9-44B0-BA76-122D3CB7862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88580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CA4B03-A3D7-482F-B979-0B52B761CB6B}" type="datetimeFigureOut">
              <a:rPr lang="en-US" smtClean="0">
                <a:solidFill>
                  <a:prstClr val="white"/>
                </a:solidFill>
              </a:rPr>
              <a:pPr/>
              <a:t>10/27/2018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54EB47-8EF9-44B0-BA76-122D3CB7862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9777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CA4B03-A3D7-482F-B979-0B52B761CB6B}" type="datetimeFigureOut">
              <a:rPr lang="en-US" smtClean="0">
                <a:solidFill>
                  <a:prstClr val="white"/>
                </a:solidFill>
              </a:rPr>
              <a:pPr/>
              <a:t>10/27/2018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54EB47-8EF9-44B0-BA76-122D3CB7862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517917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CA4B03-A3D7-482F-B979-0B52B761CB6B}" type="datetimeFigureOut">
              <a:rPr lang="en-US" smtClean="0">
                <a:solidFill>
                  <a:prstClr val="black"/>
                </a:solidFill>
              </a:rPr>
              <a:pPr/>
              <a:t>10/27/2018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54EB47-8EF9-44B0-BA76-122D3CB7862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109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CA4B03-A3D7-482F-B979-0B52B761CB6B}" type="datetimeFigureOut">
              <a:rPr lang="en-US" smtClean="0">
                <a:solidFill>
                  <a:prstClr val="white"/>
                </a:solidFill>
              </a:rPr>
              <a:pPr/>
              <a:t>10/27/2018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54EB47-8EF9-44B0-BA76-122D3CB7862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444257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CA4B03-A3D7-482F-B979-0B52B761CB6B}" type="datetimeFigureOut">
              <a:rPr lang="en-US" smtClean="0">
                <a:solidFill>
                  <a:prstClr val="black"/>
                </a:solidFill>
              </a:rPr>
              <a:pPr/>
              <a:t>10/27/2018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54EB47-8EF9-44B0-BA76-122D3CB7862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3190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1CA4B03-A3D7-482F-B979-0B52B761CB6B}" type="datetimeFigureOut">
              <a:rPr lang="en-US" smtClean="0">
                <a:solidFill>
                  <a:prstClr val="black"/>
                </a:solidFill>
              </a:rPr>
              <a:pPr/>
              <a:t>10/27/2018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54EB47-8EF9-44B0-BA76-122D3CB7862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1848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16544-BC84-485F-BF3D-BADB6A34FE1C}" type="datetimeFigureOut">
              <a:rPr lang="fa-IR" smtClean="0"/>
              <a:t>02/17/1440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9D6E8C-161E-4014-A697-F3C27727EC6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CA4B03-A3D7-482F-B979-0B52B761CB6B}" type="datetimeFigureOut">
              <a:rPr lang="en-US" smtClean="0">
                <a:solidFill>
                  <a:prstClr val="white"/>
                </a:solidFill>
              </a:rPr>
              <a:pPr/>
              <a:t>10/27/2018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054EB47-8EF9-44B0-BA76-122D3CB7862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6917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CA4B03-A3D7-482F-B979-0B52B761CB6B}" type="datetimeFigureOut">
              <a:rPr lang="en-US" smtClean="0">
                <a:solidFill>
                  <a:prstClr val="black"/>
                </a:solidFill>
              </a:rPr>
              <a:pPr/>
              <a:t>10/27/2018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54EB47-8EF9-44B0-BA76-122D3CB7862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083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CA4B03-A3D7-482F-B979-0B52B761CB6B}" type="datetimeFigureOut">
              <a:rPr lang="en-US" smtClean="0">
                <a:solidFill>
                  <a:prstClr val="black"/>
                </a:solidFill>
              </a:rPr>
              <a:pPr/>
              <a:t>10/27/2018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54EB47-8EF9-44B0-BA76-122D3CB7862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52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16544-BC84-485F-BF3D-BADB6A34FE1C}" type="datetimeFigureOut">
              <a:rPr lang="fa-IR" smtClean="0"/>
              <a:t>02/17/1440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9D6E8C-161E-4014-A697-F3C27727EC6C}" type="slidenum">
              <a:rPr lang="fa-IR" smtClean="0"/>
              <a:t>‹#›</a:t>
            </a:fld>
            <a:endParaRPr lang="fa-I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16544-BC84-485F-BF3D-BADB6A34FE1C}" type="datetimeFigureOut">
              <a:rPr lang="fa-IR" smtClean="0"/>
              <a:t>02/17/1440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9D6E8C-161E-4014-A697-F3C27727EC6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16544-BC84-485F-BF3D-BADB6A34FE1C}" type="datetimeFigureOut">
              <a:rPr lang="fa-IR" smtClean="0"/>
              <a:t>02/17/1440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9D6E8C-161E-4014-A697-F3C27727EC6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16544-BC84-485F-BF3D-BADB6A34FE1C}" type="datetimeFigureOut">
              <a:rPr lang="fa-IR" smtClean="0"/>
              <a:t>02/17/1440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9D6E8C-161E-4014-A697-F3C27727EC6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16544-BC84-485F-BF3D-BADB6A34FE1C}" type="datetimeFigureOut">
              <a:rPr lang="fa-IR" smtClean="0"/>
              <a:t>02/17/1440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9D6E8C-161E-4014-A697-F3C27727EC6C}" type="slidenum">
              <a:rPr lang="fa-IR" smtClean="0"/>
              <a:t>‹#›</a:t>
            </a:fld>
            <a:endParaRPr lang="fa-I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16544-BC84-485F-BF3D-BADB6A34FE1C}" type="datetimeFigureOut">
              <a:rPr lang="fa-IR" smtClean="0"/>
              <a:t>02/17/1440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9D6E8C-161E-4014-A697-F3C27727EC6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16544-BC84-485F-BF3D-BADB6A34FE1C}" type="datetimeFigureOut">
              <a:rPr lang="fa-IR" smtClean="0"/>
              <a:t>02/17/1440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9D6E8C-161E-4014-A697-F3C27727EC6C}" type="slidenum">
              <a:rPr lang="fa-IR" smtClean="0"/>
              <a:t>‹#›</a:t>
            </a:fld>
            <a:endParaRPr lang="fa-I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1016544-BC84-485F-BF3D-BADB6A34FE1C}" type="datetimeFigureOut">
              <a:rPr lang="fa-IR" smtClean="0"/>
              <a:t>02/17/1440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a-I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79D6E8C-161E-4014-A697-F3C27727EC6C}" type="slidenum">
              <a:rPr lang="fa-IR" smtClean="0"/>
              <a:t>‹#›</a:t>
            </a:fld>
            <a:endParaRPr lang="fa-I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rtl="0"/>
            <a:fld id="{61CA4B03-A3D7-482F-B979-0B52B761CB6B}" type="datetimeFigureOut">
              <a:rPr lang="en-US" smtClean="0">
                <a:solidFill>
                  <a:prstClr val="black"/>
                </a:solidFill>
              </a:rPr>
              <a:pPr rtl="0"/>
              <a:t>10/27/2018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rtl="0"/>
            <a:fld id="{F054EB47-8EF9-44B0-BA76-122D3CB78623}" type="slidenum">
              <a:rPr lang="en-US" smtClean="0">
                <a:solidFill>
                  <a:prstClr val="black"/>
                </a:solidFill>
              </a:rPr>
              <a:pPr rtl="0"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327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000">
              <a:schemeClr val="accent4"/>
            </a:gs>
            <a:gs pos="10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764704"/>
            <a:ext cx="7128792" cy="4874096"/>
          </a:xfrm>
        </p:spPr>
        <p:txBody>
          <a:bodyPr>
            <a:normAutofit/>
          </a:bodyPr>
          <a:lstStyle/>
          <a:p>
            <a:pPr algn="ctr"/>
            <a:endParaRPr lang="fa-IR" sz="4800" dirty="0">
              <a:cs typeface="B Nazanin" panose="00000400000000000000" pitchFamily="2" charset="-78"/>
            </a:endParaRPr>
          </a:p>
          <a:p>
            <a:pPr algn="ctr"/>
            <a:r>
              <a:rPr lang="fa-IR" sz="5400" dirty="0" smtClean="0">
                <a:cs typeface="B Nazanin" panose="00000400000000000000" pitchFamily="2" charset="-78"/>
              </a:rPr>
              <a:t>بسم الله الرحمن الرحیم </a:t>
            </a:r>
            <a:endParaRPr lang="fa-IR" sz="2800" dirty="0" smtClean="0">
              <a:cs typeface="B Nazanin" panose="00000400000000000000" pitchFamily="2" charset="-78"/>
            </a:endParaRPr>
          </a:p>
          <a:p>
            <a:pPr algn="ctr"/>
            <a:endParaRPr lang="fa-IR" dirty="0">
              <a:cs typeface="B Nazanin" panose="00000400000000000000" pitchFamily="2" charset="-78"/>
            </a:endParaRPr>
          </a:p>
          <a:p>
            <a:pPr algn="ctr"/>
            <a:endParaRPr lang="fa-IR" sz="4000" dirty="0" smtClean="0">
              <a:solidFill>
                <a:srgbClr val="00B0F0"/>
              </a:solidFill>
              <a:cs typeface="B Titr" panose="00000700000000000000" pitchFamily="2" charset="-78"/>
            </a:endParaRPr>
          </a:p>
          <a:p>
            <a:pPr algn="ctr"/>
            <a:r>
              <a:rPr lang="fa-IR" sz="4400" dirty="0" smtClean="0">
                <a:solidFill>
                  <a:srgbClr val="002060"/>
                </a:solidFill>
                <a:cs typeface="B Titr" panose="00000700000000000000" pitchFamily="2" charset="-78"/>
              </a:rPr>
              <a:t>کتاب </a:t>
            </a:r>
            <a:r>
              <a:rPr lang="fa-IR" sz="4400" dirty="0">
                <a:solidFill>
                  <a:srgbClr val="002060"/>
                </a:solidFill>
                <a:cs typeface="B Titr" panose="00000700000000000000" pitchFamily="2" charset="-78"/>
              </a:rPr>
              <a:t>آزادی انسان </a:t>
            </a:r>
            <a:endParaRPr lang="fa-IR" sz="4400" dirty="0" smtClean="0">
              <a:solidFill>
                <a:srgbClr val="002060"/>
              </a:solidFill>
              <a:cs typeface="B Titr" panose="00000700000000000000" pitchFamily="2" charset="-78"/>
            </a:endParaRPr>
          </a:p>
          <a:p>
            <a:pPr algn="ctr"/>
            <a:endParaRPr lang="fa-IR" sz="1800" dirty="0" smtClean="0">
              <a:solidFill>
                <a:srgbClr val="00B0F0"/>
              </a:solidFill>
              <a:cs typeface="B Titr" panose="00000700000000000000" pitchFamily="2" charset="-78"/>
            </a:endParaRPr>
          </a:p>
          <a:p>
            <a:pPr algn="ctr"/>
            <a:r>
              <a:rPr lang="fa-IR" sz="3600" dirty="0">
                <a:solidFill>
                  <a:schemeClr val="tx1">
                    <a:lumMod val="65000"/>
                    <a:lumOff val="35000"/>
                  </a:schemeClr>
                </a:solidFill>
                <a:cs typeface="B Nazanin" panose="00000400000000000000" pitchFamily="2" charset="-78"/>
              </a:rPr>
              <a:t> جلسه اول</a:t>
            </a:r>
          </a:p>
        </p:txBody>
      </p:sp>
    </p:spTree>
    <p:extLst>
      <p:ext uri="{BB962C8B-B14F-4D97-AF65-F5344CB8AC3E}">
        <p14:creationId xmlns:p14="http://schemas.microsoft.com/office/powerpoint/2010/main" val="109057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B5FCD"/>
            </a:gs>
            <a:gs pos="10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332656"/>
            <a:ext cx="8062805" cy="662473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fa-IR" sz="2800" dirty="0">
                <a:solidFill>
                  <a:srgbClr val="CC3399"/>
                </a:solidFill>
                <a:cs typeface="B Nazanin" pitchFamily="2" charset="-78"/>
              </a:rPr>
              <a:t>د</a:t>
            </a:r>
            <a:r>
              <a:rPr lang="fa-IR" sz="2800" dirty="0" smtClean="0">
                <a:solidFill>
                  <a:srgbClr val="CC3399"/>
                </a:solidFill>
                <a:cs typeface="B Nazanin" pitchFamily="2" charset="-78"/>
              </a:rPr>
              <a:t>) ارتباط </a:t>
            </a:r>
            <a:r>
              <a:rPr lang="fa-IR" sz="2800" dirty="0">
                <a:solidFill>
                  <a:srgbClr val="CC3399"/>
                </a:solidFill>
                <a:cs typeface="B Nazanin" pitchFamily="2" charset="-78"/>
              </a:rPr>
              <a:t>آزادی اجتماعی و آزادی معنوی</a:t>
            </a:r>
            <a:r>
              <a:rPr lang="fa-IR" sz="2800" dirty="0" smtClean="0">
                <a:solidFill>
                  <a:srgbClr val="CC3399"/>
                </a:solidFill>
                <a:cs typeface="B Nazanin" pitchFamily="2" charset="-78"/>
              </a:rPr>
              <a:t>:</a:t>
            </a:r>
          </a:p>
          <a:p>
            <a:pPr marL="82296" indent="0">
              <a:buNone/>
            </a:pPr>
            <a:endParaRPr lang="en-US" sz="2000" dirty="0">
              <a:cs typeface="B Nazanin" pitchFamily="2" charset="-78"/>
            </a:endParaRPr>
          </a:p>
          <a:p>
            <a:pPr lvl="0">
              <a:buClrTx/>
              <a:buFont typeface="Wingdings" pitchFamily="2" charset="2"/>
              <a:buChar char="v"/>
            </a:pPr>
            <a:r>
              <a:rPr lang="fa-IR" sz="2400" dirty="0">
                <a:solidFill>
                  <a:srgbClr val="002060"/>
                </a:solidFill>
                <a:cs typeface="B Nazanin" pitchFamily="2" charset="-78"/>
              </a:rPr>
              <a:t>ریشه یابی سلب آزادی اجتماعی در طول تاریخ</a:t>
            </a:r>
            <a:r>
              <a:rPr lang="fa-IR" sz="2400" dirty="0" smtClean="0">
                <a:solidFill>
                  <a:srgbClr val="002060"/>
                </a:solidFill>
                <a:cs typeface="B Nazanin" pitchFamily="2" charset="-78"/>
              </a:rPr>
              <a:t>:</a:t>
            </a:r>
          </a:p>
          <a:p>
            <a:pPr lvl="0">
              <a:buClrTx/>
              <a:buFont typeface="Wingdings" pitchFamily="2" charset="2"/>
              <a:buChar char="v"/>
            </a:pPr>
            <a:endParaRPr lang="en-US" sz="900" dirty="0">
              <a:solidFill>
                <a:srgbClr val="002060"/>
              </a:solidFill>
              <a:cs typeface="B Nazanin" pitchFamily="2" charset="-78"/>
            </a:endParaRPr>
          </a:p>
          <a:p>
            <a:pPr lvl="1" algn="just">
              <a:buClr>
                <a:srgbClr val="CC3399"/>
              </a:buClr>
              <a:buFont typeface="Wingdings" pitchFamily="2" charset="2"/>
              <a:buChar char="q"/>
            </a:pPr>
            <a:r>
              <a:rPr lang="fa-IR" sz="2400" dirty="0" smtClean="0">
                <a:cs typeface="B Nazanin" pitchFamily="2" charset="-78"/>
              </a:rPr>
              <a:t> از جهت افراد سلب شونده: جهل </a:t>
            </a:r>
            <a:r>
              <a:rPr lang="fa-IR" sz="2400" dirty="0">
                <a:cs typeface="B Nazanin" pitchFamily="2" charset="-78"/>
              </a:rPr>
              <a:t>و نادانی </a:t>
            </a:r>
            <a:endParaRPr lang="fa-IR" sz="2400" dirty="0" smtClean="0">
              <a:cs typeface="B Nazanin" pitchFamily="2" charset="-78"/>
            </a:endParaRPr>
          </a:p>
          <a:p>
            <a:pPr marL="649224" lvl="2" indent="0" algn="just">
              <a:buClr>
                <a:srgbClr val="CC3399"/>
              </a:buClr>
              <a:buNone/>
            </a:pPr>
            <a:r>
              <a:rPr lang="fa-IR" sz="1800" dirty="0" smtClean="0">
                <a:cs typeface="B Nazanin" pitchFamily="2" charset="-78"/>
              </a:rPr>
              <a:t>(</a:t>
            </a:r>
            <a:r>
              <a:rPr lang="fa-IR" sz="1800" dirty="0">
                <a:cs typeface="B Nazanin" pitchFamily="2" charset="-78"/>
              </a:rPr>
              <a:t>مثال: در مورد بیماری ها صادق است</a:t>
            </a:r>
            <a:r>
              <a:rPr lang="fa-IR" sz="1800" dirty="0" smtClean="0">
                <a:cs typeface="B Nazanin" pitchFamily="2" charset="-78"/>
              </a:rPr>
              <a:t>) / تنبلی و بی حسی</a:t>
            </a:r>
            <a:endParaRPr lang="en-US" sz="1800" dirty="0">
              <a:cs typeface="B Nazanin" pitchFamily="2" charset="-78"/>
            </a:endParaRPr>
          </a:p>
          <a:p>
            <a:pPr lvl="1" algn="just">
              <a:buClr>
                <a:srgbClr val="CC3399"/>
              </a:buClr>
              <a:buFont typeface="Wingdings" pitchFamily="2" charset="2"/>
              <a:buChar char="q"/>
            </a:pPr>
            <a:r>
              <a:rPr lang="fa-IR" sz="2400" dirty="0" smtClean="0">
                <a:cs typeface="B Nazanin" pitchFamily="2" charset="-78"/>
              </a:rPr>
              <a:t> از جهت قوانین </a:t>
            </a:r>
            <a:r>
              <a:rPr lang="fa-IR" sz="2400" dirty="0">
                <a:cs typeface="B Nazanin" pitchFamily="2" charset="-78"/>
              </a:rPr>
              <a:t>و نظامات اجتماعی</a:t>
            </a:r>
            <a:endParaRPr lang="en-US" sz="2400" dirty="0">
              <a:cs typeface="B Nazanin" pitchFamily="2" charset="-78"/>
            </a:endParaRPr>
          </a:p>
          <a:p>
            <a:pPr lvl="1" algn="just">
              <a:buClr>
                <a:srgbClr val="CC3399"/>
              </a:buClr>
              <a:buFont typeface="Wingdings" pitchFamily="2" charset="2"/>
              <a:buChar char="q"/>
            </a:pPr>
            <a:r>
              <a:rPr lang="fa-IR" sz="2400" dirty="0" smtClean="0">
                <a:cs typeface="B Nazanin" pitchFamily="2" charset="-78"/>
              </a:rPr>
              <a:t> از جهت افراد سلب کننده: منفعت طلبی:</a:t>
            </a:r>
          </a:p>
          <a:p>
            <a:pPr marL="649224" lvl="2" indent="0" algn="just">
              <a:buClr>
                <a:srgbClr val="CC3399"/>
              </a:buClr>
              <a:buNone/>
            </a:pPr>
            <a:r>
              <a:rPr lang="fa-IR" sz="1800" dirty="0" smtClean="0">
                <a:cs typeface="B Nazanin" pitchFamily="2" charset="-78"/>
              </a:rPr>
              <a:t>ریشه </a:t>
            </a:r>
            <a:r>
              <a:rPr lang="fa-IR" sz="1800" dirty="0">
                <a:cs typeface="B Nazanin" pitchFamily="2" charset="-78"/>
              </a:rPr>
              <a:t>اصلی سلب آزادی اجتماعی (عدم کنترل منفعت طلبی</a:t>
            </a:r>
            <a:r>
              <a:rPr lang="fa-IR" sz="1800" dirty="0" smtClean="0">
                <a:cs typeface="B Nazanin" pitchFamily="2" charset="-78"/>
              </a:rPr>
              <a:t>) / قدرت طلبی</a:t>
            </a:r>
            <a:endParaRPr lang="en-US" sz="1800" dirty="0">
              <a:cs typeface="B Nazanin" pitchFamily="2" charset="-78"/>
            </a:endParaRPr>
          </a:p>
          <a:p>
            <a:pPr marL="82296" indent="0">
              <a:buNone/>
            </a:pPr>
            <a:r>
              <a:rPr lang="fa-IR" sz="1800" dirty="0">
                <a:cs typeface="B Nazanin" pitchFamily="2" charset="-78"/>
              </a:rPr>
              <a:t> </a:t>
            </a:r>
            <a:endParaRPr lang="fa-IR" sz="1800" dirty="0" smtClean="0">
              <a:cs typeface="B Nazanin" pitchFamily="2" charset="-78"/>
            </a:endParaRPr>
          </a:p>
          <a:p>
            <a:pPr marL="82296" indent="0">
              <a:buNone/>
            </a:pPr>
            <a:endParaRPr lang="en-US" sz="1800" dirty="0">
              <a:cs typeface="B Nazanin" pitchFamily="2" charset="-78"/>
            </a:endParaRPr>
          </a:p>
          <a:p>
            <a:pPr marL="82296" indent="0">
              <a:buNone/>
            </a:pPr>
            <a:r>
              <a:rPr lang="fa-IR" sz="1600" b="1" dirty="0" smtClean="0">
                <a:cs typeface="B Nazanin" pitchFamily="2" charset="-78"/>
              </a:rPr>
              <a:t> آزادی </a:t>
            </a:r>
            <a:r>
              <a:rPr lang="fa-IR" sz="1600" b="1" dirty="0">
                <a:cs typeface="B Nazanin" pitchFamily="2" charset="-78"/>
              </a:rPr>
              <a:t>اجتماعی: رهایی از اسارت انسان های دیگر</a:t>
            </a:r>
            <a:endParaRPr lang="en-US" sz="1600" b="1" dirty="0">
              <a:cs typeface="B Nazanin" pitchFamily="2" charset="-78"/>
            </a:endParaRPr>
          </a:p>
          <a:p>
            <a:pPr marL="82296" indent="0">
              <a:buNone/>
            </a:pPr>
            <a:r>
              <a:rPr lang="fa-IR" sz="1600" b="1" dirty="0" smtClean="0">
                <a:solidFill>
                  <a:srgbClr val="FF0000"/>
                </a:solidFill>
                <a:cs typeface="B Nazanin" pitchFamily="2" charset="-78"/>
              </a:rPr>
              <a:t>                                                                                 </a:t>
            </a:r>
            <a:r>
              <a:rPr lang="fa-IR" sz="1600" b="1" dirty="0" smtClean="0">
                <a:solidFill>
                  <a:prstClr val="black"/>
                </a:solidFill>
                <a:cs typeface="B Nazanin" pitchFamily="2" charset="-78"/>
              </a:rPr>
              <a:t>عدم </a:t>
            </a:r>
            <a:r>
              <a:rPr lang="fa-IR" sz="1600" b="1" dirty="0">
                <a:solidFill>
                  <a:prstClr val="black"/>
                </a:solidFill>
                <a:cs typeface="B Nazanin" pitchFamily="2" charset="-78"/>
              </a:rPr>
              <a:t>امکان تحقق آزادی اجتماعی پایدار </a:t>
            </a:r>
            <a:r>
              <a:rPr lang="fa-IR" sz="1600" b="1" dirty="0" smtClean="0">
                <a:solidFill>
                  <a:prstClr val="black"/>
                </a:solidFill>
                <a:cs typeface="B Nazanin" pitchFamily="2" charset="-78"/>
              </a:rPr>
              <a:t>بدون </a:t>
            </a:r>
            <a:r>
              <a:rPr lang="fa-IR" sz="1600" b="1" dirty="0">
                <a:solidFill>
                  <a:prstClr val="black"/>
                </a:solidFill>
                <a:cs typeface="B Nazanin" pitchFamily="2" charset="-78"/>
              </a:rPr>
              <a:t>آزادی معنوی</a:t>
            </a:r>
            <a:endParaRPr lang="fa-IR" sz="1600" b="1" dirty="0" smtClean="0">
              <a:solidFill>
                <a:srgbClr val="FF0000"/>
              </a:solidFill>
              <a:cs typeface="B Nazanin" pitchFamily="2" charset="-78"/>
            </a:endParaRPr>
          </a:p>
          <a:p>
            <a:pPr marL="82296" indent="0">
              <a:buNone/>
            </a:pPr>
            <a:r>
              <a:rPr lang="fa-IR" sz="1600" b="1" dirty="0" smtClean="0">
                <a:solidFill>
                  <a:schemeClr val="bg1"/>
                </a:solidFill>
                <a:cs typeface="B Nazanin" pitchFamily="2" charset="-78"/>
              </a:rPr>
              <a:t>. </a:t>
            </a:r>
            <a:r>
              <a:rPr lang="fa-IR" sz="1600" b="1" dirty="0" smtClean="0">
                <a:cs typeface="B Nazanin" pitchFamily="2" charset="-78"/>
              </a:rPr>
              <a:t>آزادی </a:t>
            </a:r>
            <a:r>
              <a:rPr lang="fa-IR" sz="1600" b="1" dirty="0">
                <a:cs typeface="B Nazanin" pitchFamily="2" charset="-78"/>
              </a:rPr>
              <a:t>معنوی: رهایی از اسارت خود حیوانی</a:t>
            </a:r>
            <a:endParaRPr lang="en-US" sz="1600" b="1" dirty="0">
              <a:cs typeface="B Nazanin" pitchFamily="2" charset="-78"/>
            </a:endParaRPr>
          </a:p>
          <a:p>
            <a:pPr marL="82296" indent="0">
              <a:buNone/>
            </a:pPr>
            <a:r>
              <a:rPr lang="fa-IR" sz="1800" b="1" dirty="0" smtClean="0">
                <a:cs typeface="B Nazanin" pitchFamily="2" charset="-78"/>
              </a:rPr>
              <a:t> </a:t>
            </a:r>
            <a:endParaRPr lang="en-US" sz="1800" b="1" dirty="0" smtClean="0">
              <a:cs typeface="B Nazanin" pitchFamily="2" charset="-78"/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fa-IR" sz="2000" dirty="0" smtClean="0">
                <a:solidFill>
                  <a:srgbClr val="002060"/>
                </a:solidFill>
                <a:cs typeface="B Nazanin" pitchFamily="2" charset="-78"/>
              </a:rPr>
              <a:t>نکته </a:t>
            </a:r>
            <a:r>
              <a:rPr lang="fa-IR" sz="2000" dirty="0">
                <a:solidFill>
                  <a:srgbClr val="002060"/>
                </a:solidFill>
                <a:cs typeface="B Nazanin" pitchFamily="2" charset="-78"/>
              </a:rPr>
              <a:t>مهم: </a:t>
            </a:r>
            <a:r>
              <a:rPr lang="fa-IR" sz="2000" dirty="0">
                <a:cs typeface="B Nazanin" pitchFamily="2" charset="-78"/>
              </a:rPr>
              <a:t>تاکید بر «پایدار» بودن : ایمان پشتوانه اخلاق و عدالت (کتاب آزادی بندگی</a:t>
            </a:r>
            <a:r>
              <a:rPr lang="fa-IR" sz="2000" dirty="0" smtClean="0">
                <a:cs typeface="B Nazanin" pitchFamily="2" charset="-78"/>
              </a:rPr>
              <a:t>)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4" name="Right Bracket 3"/>
          <p:cNvSpPr/>
          <p:nvPr/>
        </p:nvSpPr>
        <p:spPr>
          <a:xfrm>
            <a:off x="8820472" y="4653136"/>
            <a:ext cx="141925" cy="792088"/>
          </a:xfrm>
          <a:prstGeom prst="rightBracket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6" name="Left Arrow 5"/>
          <p:cNvSpPr/>
          <p:nvPr/>
        </p:nvSpPr>
        <p:spPr>
          <a:xfrm>
            <a:off x="4930994" y="4833156"/>
            <a:ext cx="648072" cy="432048"/>
          </a:xfrm>
          <a:prstGeom prst="lef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0766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50"/>
            </a:gs>
            <a:gs pos="100000">
              <a:srgbClr val="00B050"/>
            </a:gs>
            <a:gs pos="72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6453336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fa-IR" sz="2800" dirty="0" smtClean="0">
                <a:solidFill>
                  <a:srgbClr val="00B050"/>
                </a:solidFill>
                <a:cs typeface="B Nazanin" panose="00000400000000000000" pitchFamily="2" charset="-78"/>
              </a:rPr>
              <a:t>نهضت </a:t>
            </a:r>
            <a:r>
              <a:rPr lang="fa-IR" sz="2800" dirty="0">
                <a:solidFill>
                  <a:srgbClr val="00B050"/>
                </a:solidFill>
                <a:cs typeface="B Nazanin" panose="00000400000000000000" pitchFamily="2" charset="-78"/>
              </a:rPr>
              <a:t>آزادی بخش اسلام </a:t>
            </a:r>
            <a:r>
              <a:rPr lang="fa-IR" sz="2800" dirty="0" smtClean="0">
                <a:solidFill>
                  <a:srgbClr val="00B050"/>
                </a:solidFill>
                <a:cs typeface="B Nazanin" panose="00000400000000000000" pitchFamily="2" charset="-78"/>
              </a:rPr>
              <a:t>: </a:t>
            </a:r>
          </a:p>
          <a:p>
            <a:pPr marL="82296" indent="0" algn="ctr">
              <a:buNone/>
            </a:pPr>
            <a:r>
              <a:rPr lang="fa-IR" sz="2800" dirty="0" smtClean="0">
                <a:solidFill>
                  <a:srgbClr val="00B050"/>
                </a:solidFill>
                <a:cs typeface="B Nazanin" panose="00000400000000000000" pitchFamily="2" charset="-78"/>
              </a:rPr>
              <a:t>اقدامات و ابزارهای اسلام برای تحقق آزادی                          </a:t>
            </a:r>
          </a:p>
          <a:p>
            <a:pPr marL="82296" indent="0">
              <a:buNone/>
            </a:pPr>
            <a:r>
              <a:rPr lang="fa-IR" sz="3600" dirty="0" smtClean="0">
                <a:cs typeface="B Nazanin" panose="00000400000000000000" pitchFamily="2" charset="-78"/>
              </a:rPr>
              <a:t>      </a:t>
            </a:r>
            <a:endParaRPr lang="fa-IR" sz="1000" dirty="0" smtClean="0">
              <a:cs typeface="B Nazanin" panose="00000400000000000000" pitchFamily="2" charset="-78"/>
            </a:endParaRPr>
          </a:p>
          <a:p>
            <a:pPr marL="82296" lvl="0" indent="0">
              <a:buClr>
                <a:srgbClr val="3891A7"/>
              </a:buClr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الف- ارائه شعار: لا اله الّا الله</a:t>
            </a:r>
            <a:endParaRPr lang="fa-IR" sz="2000" dirty="0">
              <a:cs typeface="B Nazanin" panose="00000400000000000000" pitchFamily="2" charset="-78"/>
            </a:endParaRPr>
          </a:p>
          <a:p>
            <a:pPr lvl="1">
              <a:buClr>
                <a:srgbClr val="00B050"/>
              </a:buClr>
              <a:buFont typeface="Wingdings" pitchFamily="2" charset="2"/>
              <a:buChar char="Ø"/>
            </a:pPr>
            <a:r>
              <a:rPr lang="fa-IR" sz="1800" b="1" dirty="0" smtClean="0">
                <a:cs typeface="B Nazanin" panose="00000400000000000000" pitchFamily="2" charset="-78"/>
              </a:rPr>
              <a:t>  جنبه سلبی آزادی:  </a:t>
            </a:r>
            <a:r>
              <a:rPr lang="fa-IR" sz="1800" b="1" dirty="0">
                <a:solidFill>
                  <a:prstClr val="black"/>
                </a:solidFill>
                <a:cs typeface="B Nazanin" panose="00000400000000000000" pitchFamily="2" charset="-78"/>
              </a:rPr>
              <a:t>نفی همه اله ها جز خداوند: آزادی از غیر خدا </a:t>
            </a:r>
            <a:r>
              <a:rPr lang="fa-IR" sz="1800" b="1" dirty="0" smtClean="0">
                <a:solidFill>
                  <a:prstClr val="black"/>
                </a:solidFill>
                <a:cs typeface="B Nazanin" panose="00000400000000000000" pitchFamily="2" charset="-78"/>
              </a:rPr>
              <a:t>: لا اله   (یکفر بالطاغوت)</a:t>
            </a:r>
          </a:p>
          <a:p>
            <a:pPr lvl="1">
              <a:buClr>
                <a:srgbClr val="00B050"/>
              </a:buClr>
              <a:buFont typeface="Wingdings" pitchFamily="2" charset="2"/>
              <a:buChar char="Ø"/>
            </a:pPr>
            <a:r>
              <a:rPr lang="fa-IR" sz="1800" b="1" dirty="0" smtClean="0">
                <a:cs typeface="B Nazanin" panose="00000400000000000000" pitchFamily="2" charset="-78"/>
              </a:rPr>
              <a:t> جنبه ایجابی آزادی: ایمان به خدا و اطاعت از او: الّا الله   (یومن بالله)   </a:t>
            </a:r>
          </a:p>
          <a:p>
            <a:pPr marL="82296" indent="0">
              <a:buNone/>
            </a:pPr>
            <a:endParaRPr lang="fa-IR" sz="700" dirty="0" smtClean="0">
              <a:cs typeface="B Nazanin" panose="00000400000000000000" pitchFamily="2" charset="-78"/>
            </a:endParaRPr>
          </a:p>
          <a:p>
            <a:pPr marL="82296" indent="0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ب- ارائه جهانی بینی صحیح: توحید + انسان شناسی</a:t>
            </a:r>
          </a:p>
          <a:p>
            <a:pPr marL="82296" indent="0">
              <a:buNone/>
            </a:pPr>
            <a:endParaRPr lang="fa-IR" sz="500" dirty="0" smtClean="0">
              <a:cs typeface="B Nazanin" panose="00000400000000000000" pitchFamily="2" charset="-78"/>
            </a:endParaRPr>
          </a:p>
          <a:p>
            <a:pPr marL="82296" indent="0">
              <a:buNone/>
            </a:pPr>
            <a:r>
              <a:rPr lang="fa-IR" sz="1800" dirty="0">
                <a:cs typeface="B Nazanin" panose="00000400000000000000" pitchFamily="2" charset="-78"/>
              </a:rPr>
              <a:t> </a:t>
            </a:r>
            <a:r>
              <a:rPr lang="fa-IR" sz="2000" dirty="0" smtClean="0">
                <a:cs typeface="B Nazanin" panose="00000400000000000000" pitchFamily="2" charset="-78"/>
              </a:rPr>
              <a:t>ج- مبارزه با عوامل سلب کننده آزادی (بحث هجرت ، جهاد و ...)</a:t>
            </a:r>
          </a:p>
          <a:p>
            <a:pPr marL="82296" indent="0">
              <a:buNone/>
            </a:pPr>
            <a:endParaRPr lang="fa-IR" sz="2000" dirty="0" smtClean="0">
              <a:cs typeface="B Nazanin" panose="00000400000000000000" pitchFamily="2" charset="-78"/>
            </a:endParaRPr>
          </a:p>
          <a:p>
            <a:pPr marL="82296" indent="0">
              <a:buNone/>
            </a:pPr>
            <a:endParaRPr lang="en-US" sz="2000" dirty="0">
              <a:cs typeface="B Nazanin" panose="00000400000000000000" pitchFamily="2" charset="-78"/>
            </a:endParaRPr>
          </a:p>
          <a:p>
            <a:pPr lvl="0">
              <a:buClr>
                <a:srgbClr val="00B050"/>
              </a:buClr>
              <a:buFont typeface="Wingdings" pitchFamily="2" charset="2"/>
              <a:buChar char="v"/>
            </a:pPr>
            <a:r>
              <a:rPr lang="fa-IR" sz="2400" dirty="0">
                <a:cs typeface="B Nazanin" panose="00000400000000000000" pitchFamily="2" charset="-78"/>
              </a:rPr>
              <a:t>مکانیزهای تامین آزادی اجتماعی در اسلام:     </a:t>
            </a:r>
            <a:endParaRPr lang="fa-IR" sz="2400" dirty="0" smtClean="0">
              <a:cs typeface="B Nazanin" panose="00000400000000000000" pitchFamily="2" charset="-78"/>
            </a:endParaRPr>
          </a:p>
          <a:p>
            <a:pPr lvl="0">
              <a:buFont typeface="Wingdings" pitchFamily="2" charset="2"/>
              <a:buChar char="v"/>
            </a:pPr>
            <a:endParaRPr lang="en-US" sz="500" dirty="0">
              <a:cs typeface="B Nazanin" panose="00000400000000000000" pitchFamily="2" charset="-78"/>
            </a:endParaRPr>
          </a:p>
          <a:p>
            <a:pPr lvl="2">
              <a:buClrTx/>
              <a:buFont typeface="Wingdings" pitchFamily="2" charset="2"/>
              <a:buChar char="Ø"/>
            </a:pPr>
            <a:r>
              <a:rPr lang="fa-IR" sz="2000" dirty="0">
                <a:cs typeface="B Nazanin" panose="00000400000000000000" pitchFamily="2" charset="-78"/>
              </a:rPr>
              <a:t>بیرونی: مشترک با غرب (قانون، پلیس و...)</a:t>
            </a:r>
            <a:endParaRPr lang="en-US" sz="2000" dirty="0">
              <a:cs typeface="B Nazanin" panose="00000400000000000000" pitchFamily="2" charset="-78"/>
            </a:endParaRPr>
          </a:p>
          <a:p>
            <a:pPr lvl="2">
              <a:buClrTx/>
              <a:buFont typeface="Wingdings" pitchFamily="2" charset="2"/>
              <a:buChar char="Ø"/>
            </a:pPr>
            <a:r>
              <a:rPr lang="fa-IR" sz="2000" dirty="0">
                <a:cs typeface="B Nazanin" panose="00000400000000000000" pitchFamily="2" charset="-78"/>
              </a:rPr>
              <a:t>درونی: آزادی معنوی</a:t>
            </a:r>
          </a:p>
        </p:txBody>
      </p:sp>
    </p:spTree>
    <p:extLst>
      <p:ext uri="{BB962C8B-B14F-4D97-AF65-F5344CB8AC3E}">
        <p14:creationId xmlns:p14="http://schemas.microsoft.com/office/powerpoint/2010/main" val="177041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124744"/>
            <a:ext cx="8229600" cy="5505475"/>
          </a:xfrm>
          <a:prstGeom prst="rect">
            <a:avLst/>
          </a:prstGeom>
        </p:spPr>
        <p:txBody>
          <a:bodyPr vert="horz" lIns="45720" rIns="45720">
            <a:normAutofit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fa-IR" dirty="0" smtClean="0">
                <a:cs typeface="2  Nazanin" pitchFamily="2" charset="-78"/>
              </a:rPr>
              <a:t> </a:t>
            </a:r>
            <a:endParaRPr lang="en-US" dirty="0" smtClean="0">
              <a:cs typeface="2  Nazanin" pitchFamily="2" charset="-78"/>
            </a:endParaRPr>
          </a:p>
          <a:p>
            <a:pPr algn="ctr"/>
            <a:r>
              <a:rPr lang="fa-IR" sz="3600" dirty="0" smtClean="0">
                <a:solidFill>
                  <a:srgbClr val="00B050"/>
                </a:solidFill>
                <a:cs typeface="B Nazanin" panose="00000400000000000000" pitchFamily="2" charset="-78"/>
              </a:rPr>
              <a:t>جلسه دوم: کتاب «آزادی انسان»</a:t>
            </a:r>
          </a:p>
          <a:p>
            <a:pPr algn="ctr"/>
            <a:endParaRPr lang="en-US" sz="3600" dirty="0" smtClean="0">
              <a:cs typeface="B Nazanin" panose="00000400000000000000" pitchFamily="2" charset="-78"/>
            </a:endParaRPr>
          </a:p>
          <a:p>
            <a:pPr algn="ctr"/>
            <a:r>
              <a:rPr lang="fa-IR" dirty="0" smtClean="0">
                <a:cs typeface="B Nazanin" panose="00000400000000000000" pitchFamily="2" charset="-78"/>
              </a:rPr>
              <a:t>ادامه مبحث آزادی</a:t>
            </a:r>
          </a:p>
          <a:p>
            <a:pPr algn="ctr"/>
            <a:r>
              <a:rPr lang="fa-IR" dirty="0" smtClean="0">
                <a:cs typeface="B Nazanin" panose="00000400000000000000" pitchFamily="2" charset="-78"/>
              </a:rPr>
              <a:t>آزادی تفکر و آزادی عقیده</a:t>
            </a:r>
            <a:endParaRPr lang="en-US" dirty="0" smtClean="0">
              <a:cs typeface="B Nazanin" panose="00000400000000000000" pitchFamily="2" charset="-78"/>
            </a:endParaRP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70674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323528" y="260648"/>
            <a:ext cx="8640960" cy="62373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 rtl="1">
              <a:buNone/>
            </a:pPr>
            <a:r>
              <a:rPr lang="fa-IR" sz="3200" dirty="0" smtClean="0">
                <a:solidFill>
                  <a:srgbClr val="00B050"/>
                </a:solidFill>
                <a:cs typeface="B Nazanin" pitchFamily="2" charset="-78"/>
              </a:rPr>
              <a:t>بسم</a:t>
            </a:r>
            <a:r>
              <a:rPr lang="fa-IR" sz="3200" dirty="0" smtClean="0">
                <a:solidFill>
                  <a:srgbClr val="FF0000"/>
                </a:solidFill>
                <a:cs typeface="B Nazanin" pitchFamily="2" charset="-78"/>
              </a:rPr>
              <a:t> </a:t>
            </a:r>
            <a:r>
              <a:rPr lang="fa-IR" sz="3200" u="sng" dirty="0" smtClean="0">
                <a:solidFill>
                  <a:srgbClr val="FF0000"/>
                </a:solidFill>
                <a:cs typeface="B Nazanin" pitchFamily="2" charset="-78"/>
              </a:rPr>
              <a:t>الله</a:t>
            </a:r>
            <a:r>
              <a:rPr lang="fa-IR" sz="3200" dirty="0" smtClean="0">
                <a:solidFill>
                  <a:srgbClr val="FF0000"/>
                </a:solidFill>
                <a:cs typeface="B Nazanin" pitchFamily="2" charset="-78"/>
              </a:rPr>
              <a:t> </a:t>
            </a:r>
            <a:r>
              <a:rPr lang="fa-IR" sz="3200" dirty="0" smtClean="0">
                <a:solidFill>
                  <a:srgbClr val="00B050"/>
                </a:solidFill>
                <a:cs typeface="B Nazanin" pitchFamily="2" charset="-78"/>
              </a:rPr>
              <a:t>الرحمن الرحیم</a:t>
            </a:r>
          </a:p>
          <a:p>
            <a:pPr marL="109728" indent="0" algn="ctr" rtl="1">
              <a:buNone/>
            </a:pPr>
            <a:r>
              <a:rPr lang="fa-I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Nazanin" pitchFamily="2" charset="-78"/>
              </a:rPr>
              <a:t> تفسیر سوره حمد: (آشنایی با قرآن ، شهید مطهری،ج1)                       </a:t>
            </a:r>
          </a:p>
          <a:p>
            <a:pPr marL="109728" indent="0" algn="ctr" rtl="1">
              <a:buNone/>
            </a:pPr>
            <a:endParaRPr lang="fa-IR" sz="1800" dirty="0" smtClean="0">
              <a:solidFill>
                <a:schemeClr val="tx1">
                  <a:lumMod val="50000"/>
                  <a:lumOff val="50000"/>
                </a:schemeClr>
              </a:solidFill>
              <a:cs typeface="B Nazanin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fa-IR" sz="2400" dirty="0" smtClean="0">
                <a:solidFill>
                  <a:srgbClr val="FF0000"/>
                </a:solidFill>
                <a:cs typeface="B Nazanin" pitchFamily="2" charset="-78"/>
              </a:rPr>
              <a:t> بسم الله الرحمن الرحیم:  </a:t>
            </a:r>
            <a:r>
              <a:rPr lang="fa-IR" sz="2000" dirty="0" smtClean="0">
                <a:cs typeface="B Nazanin" pitchFamily="2" charset="-78"/>
              </a:rPr>
              <a:t>نمایانگر ذات مستجمع جمیع صفات کمالیه و مبرا از هر گونه نقص و عیب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fa-IR" sz="1000" dirty="0" smtClean="0">
              <a:cs typeface="B Nazanin" pitchFamily="2" charset="-78"/>
            </a:endParaRPr>
          </a:p>
          <a:p>
            <a:pPr marL="109728" indent="0" algn="just" rtl="1">
              <a:buNone/>
            </a:pP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نکته: جانم را نشان دار می کنم به آن کسی که همه کمالات و خوبی ها از اوست، که اگر کسی به این ذات (واله کننده) توجه کند، پر مهر و محبت، شیدا و عاشق می شود. </a:t>
            </a:r>
          </a:p>
          <a:p>
            <a:pPr marL="109728" indent="0" algn="r" rtl="1">
              <a:buNone/>
            </a:pPr>
            <a:endParaRPr lang="fa-IR" sz="2400" dirty="0" smtClean="0">
              <a:cs typeface="B Nazanin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fa-IR" sz="2400" dirty="0" smtClean="0">
                <a:solidFill>
                  <a:srgbClr val="FF0000"/>
                </a:solidFill>
                <a:cs typeface="B Nazanin" pitchFamily="2" charset="-78"/>
              </a:rPr>
              <a:t>الحمد لله ربّ العالمین: 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fa-IR" sz="300" dirty="0" smtClean="0">
              <a:solidFill>
                <a:srgbClr val="FF0000"/>
              </a:solidFill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sz="2000" dirty="0" smtClean="0">
                <a:cs typeface="B Nazanin" pitchFamily="2" charset="-78"/>
              </a:rPr>
              <a:t>* معنای حمد:</a:t>
            </a:r>
          </a:p>
          <a:p>
            <a:pPr marL="598932" lvl="1" indent="-342900" algn="r" rtl="1">
              <a:spcBef>
                <a:spcPts val="600"/>
              </a:spcBef>
              <a:buSzPct val="70000"/>
              <a:buFont typeface="+mj-lt"/>
              <a:buAutoNum type="arabicPeriod"/>
            </a:pPr>
            <a:r>
              <a:rPr lang="fa-IR" sz="2000" dirty="0" smtClean="0">
                <a:solidFill>
                  <a:prstClr val="black"/>
                </a:solidFill>
                <a:latin typeface="Century Schoolbook"/>
                <a:cs typeface="B Nazanin" pitchFamily="2" charset="-78"/>
              </a:rPr>
              <a:t>مدح</a:t>
            </a:r>
            <a:r>
              <a:rPr lang="fa-IR" sz="1800" dirty="0" smtClean="0">
                <a:solidFill>
                  <a:prstClr val="black"/>
                </a:solidFill>
                <a:latin typeface="Century Schoolbook"/>
                <a:cs typeface="B Nazanin" pitchFamily="2" charset="-78"/>
              </a:rPr>
              <a:t>: ستایش (ااز خصایص انسانی)  </a:t>
            </a:r>
          </a:p>
          <a:p>
            <a:pPr marL="598932" lvl="1" indent="-342900" algn="r" rtl="1">
              <a:spcBef>
                <a:spcPts val="600"/>
              </a:spcBef>
              <a:buSzPct val="70000"/>
              <a:buFont typeface="+mj-lt"/>
              <a:buAutoNum type="arabicPeriod"/>
            </a:pPr>
            <a:r>
              <a:rPr lang="fa-IR" sz="2000" dirty="0" smtClean="0">
                <a:solidFill>
                  <a:prstClr val="black"/>
                </a:solidFill>
                <a:latin typeface="Century Schoolbook"/>
                <a:cs typeface="B Nazanin" pitchFamily="2" charset="-78"/>
              </a:rPr>
              <a:t>شکر</a:t>
            </a:r>
            <a:r>
              <a:rPr lang="fa-IR" sz="1800" dirty="0" smtClean="0">
                <a:solidFill>
                  <a:prstClr val="black"/>
                </a:solidFill>
                <a:latin typeface="Century Schoolbook"/>
                <a:cs typeface="B Nazanin" pitchFamily="2" charset="-78"/>
              </a:rPr>
              <a:t>: سپاسگزاری (از مختصات انسان)</a:t>
            </a:r>
          </a:p>
          <a:p>
            <a:pPr marL="342900" indent="-342900" algn="r" rtl="1">
              <a:spcBef>
                <a:spcPts val="600"/>
              </a:spcBef>
              <a:buSzPct val="70000"/>
              <a:buFont typeface="+mj-lt"/>
              <a:buAutoNum type="arabicPeriod"/>
            </a:pPr>
            <a:endParaRPr lang="fa-IR" sz="700" dirty="0" smtClean="0">
              <a:solidFill>
                <a:prstClr val="black"/>
              </a:solidFill>
              <a:latin typeface="Century Schoolbook"/>
              <a:cs typeface="B Nazanin" pitchFamily="2" charset="-78"/>
            </a:endParaRPr>
          </a:p>
          <a:p>
            <a:pPr marL="0" indent="0" algn="r" rtl="1">
              <a:spcBef>
                <a:spcPts val="600"/>
              </a:spcBef>
              <a:buSzPct val="70000"/>
              <a:buNone/>
            </a:pPr>
            <a:r>
              <a:rPr lang="fa-IR" sz="2400" dirty="0" smtClean="0">
                <a:latin typeface="Century Schoolbook"/>
                <a:cs typeface="B Nazanin" pitchFamily="2" charset="-78"/>
              </a:rPr>
              <a:t>* معنای رب:</a:t>
            </a:r>
          </a:p>
          <a:p>
            <a:pPr marL="256032" lvl="1" indent="0" algn="r" rtl="1">
              <a:buNone/>
            </a:pP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در کلمه «رب»، هم مفهوم خداوندگاری و صاحب اختیاری هم مفهوم پرورش دهنده و تکمیل کننده</a:t>
            </a:r>
            <a:endParaRPr lang="en-US" sz="2000" dirty="0" smtClean="0">
              <a:solidFill>
                <a:prstClr val="black"/>
              </a:solidFill>
              <a:cs typeface="B Nazanin" pitchFamily="2" charset="-78"/>
            </a:endParaRPr>
          </a:p>
          <a:p>
            <a:pPr marL="457200" indent="-457200" algn="r" rtl="1">
              <a:spcBef>
                <a:spcPts val="600"/>
              </a:spcBef>
              <a:buSzPct val="70000"/>
              <a:buFont typeface="Wingdings 3"/>
              <a:buAutoNum type="arabicPeriod"/>
            </a:pPr>
            <a:endParaRPr lang="en-US" sz="1600" dirty="0" smtClean="0">
              <a:solidFill>
                <a:prstClr val="black"/>
              </a:solidFill>
              <a:latin typeface="Century Schoolbook"/>
              <a:cs typeface="B Nazanin" pitchFamily="2" charset="-78"/>
            </a:endParaRPr>
          </a:p>
          <a:p>
            <a:pPr algn="r" rtl="1"/>
            <a:endParaRPr lang="fa-IR" sz="1800" dirty="0">
              <a:solidFill>
                <a:srgbClr val="FF0000"/>
              </a:solidFill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7738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60648"/>
            <a:ext cx="8784976" cy="6009531"/>
          </a:xfrm>
        </p:spPr>
        <p:txBody>
          <a:bodyPr>
            <a:normAutofit/>
          </a:bodyPr>
          <a:lstStyle/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FF388C"/>
              </a:buClr>
              <a:buSzPct val="68000"/>
              <a:buNone/>
            </a:pPr>
            <a:r>
              <a:rPr lang="fa-IR" sz="2400" dirty="0" smtClean="0">
                <a:solidFill>
                  <a:srgbClr val="FF0000"/>
                </a:solidFill>
                <a:cs typeface="B Nazanin" pitchFamily="2" charset="-78"/>
              </a:rPr>
              <a:t>الرحمن </a:t>
            </a:r>
            <a:r>
              <a:rPr lang="fa-IR" sz="2400" dirty="0">
                <a:solidFill>
                  <a:srgbClr val="FF0000"/>
                </a:solidFill>
                <a:cs typeface="B Nazanin" pitchFamily="2" charset="-78"/>
              </a:rPr>
              <a:t>الرحیم: </a:t>
            </a:r>
            <a:r>
              <a:rPr lang="fa-IR" sz="2400" dirty="0">
                <a:solidFill>
                  <a:prstClr val="black"/>
                </a:solidFill>
                <a:latin typeface="Lucida Sans Unicode"/>
                <a:ea typeface="Calibri"/>
                <a:cs typeface="B Nazanin" pitchFamily="2" charset="-78"/>
              </a:rPr>
              <a:t>تفاوت «رحمن» و «رحیم»: </a:t>
            </a:r>
            <a:endParaRPr lang="en-US" sz="2400" dirty="0">
              <a:solidFill>
                <a:prstClr val="black"/>
              </a:solidFill>
              <a:latin typeface="Lucida Sans Unicode"/>
              <a:ea typeface="Calibri"/>
              <a:cs typeface="B Nazanin" pitchFamily="2" charset="-78"/>
            </a:endParaRPr>
          </a:p>
          <a:p>
            <a:pPr marL="256032" lvl="1" indent="0" algn="r" rtl="1">
              <a:spcBef>
                <a:spcPts val="0"/>
              </a:spcBef>
              <a:spcAft>
                <a:spcPts val="1000"/>
              </a:spcAft>
              <a:buClr>
                <a:srgbClr val="FF388C"/>
              </a:buClr>
              <a:buSzPct val="68000"/>
              <a:buNone/>
            </a:pPr>
            <a:r>
              <a:rPr lang="fa-IR" sz="1800" dirty="0">
                <a:solidFill>
                  <a:prstClr val="black"/>
                </a:solidFill>
                <a:latin typeface="Lucida Sans Unicode"/>
                <a:ea typeface="Calibri"/>
                <a:cs typeface="B Nazanin" pitchFamily="2" charset="-78"/>
              </a:rPr>
              <a:t>«رحمن»: بر وزن  فعلان {اسم مبالغه}  : کثرت و وسعت  رحمت، بر همه جا و همه چیز :رحمت عام</a:t>
            </a:r>
            <a:endParaRPr lang="en-US" sz="1800" dirty="0">
              <a:solidFill>
                <a:prstClr val="black"/>
              </a:solidFill>
              <a:latin typeface="Lucida Sans Unicode"/>
              <a:ea typeface="Calibri"/>
              <a:cs typeface="B Nazanin" pitchFamily="2" charset="-78"/>
            </a:endParaRPr>
          </a:p>
          <a:p>
            <a:pPr marL="256032" lvl="1" indent="0" algn="r" rtl="1">
              <a:spcBef>
                <a:spcPts val="0"/>
              </a:spcBef>
              <a:spcAft>
                <a:spcPts val="1000"/>
              </a:spcAft>
              <a:buClr>
                <a:srgbClr val="FF388C"/>
              </a:buClr>
              <a:buSzPct val="68000"/>
              <a:buNone/>
            </a:pPr>
            <a:r>
              <a:rPr lang="fa-IR" sz="1800" dirty="0">
                <a:solidFill>
                  <a:prstClr val="black"/>
                </a:solidFill>
                <a:latin typeface="Lucida Sans Unicode"/>
                <a:ea typeface="Calibri"/>
                <a:cs typeface="B Nazanin" pitchFamily="2" charset="-78"/>
              </a:rPr>
              <a:t>«رحیم»: بروزن فعیل {صفت مشبهه} : ثبات و دوام رحمت، رحمت لاینقطع و دائم: رحمت </a:t>
            </a:r>
            <a:r>
              <a:rPr lang="fa-IR" sz="1800" dirty="0" smtClean="0">
                <a:solidFill>
                  <a:prstClr val="black"/>
                </a:solidFill>
                <a:latin typeface="Lucida Sans Unicode"/>
                <a:ea typeface="Calibri"/>
                <a:cs typeface="B Nazanin" pitchFamily="2" charset="-78"/>
              </a:rPr>
              <a:t>خاص</a:t>
            </a:r>
          </a:p>
          <a:p>
            <a:pPr marL="256032" lvl="1" indent="0" algn="r" rtl="1">
              <a:spcBef>
                <a:spcPts val="0"/>
              </a:spcBef>
              <a:spcAft>
                <a:spcPts val="1000"/>
              </a:spcAft>
              <a:buClr>
                <a:srgbClr val="FF388C"/>
              </a:buClr>
              <a:buSzPct val="68000"/>
              <a:buNone/>
            </a:pPr>
            <a:endParaRPr lang="fa-IR" sz="1800" dirty="0">
              <a:solidFill>
                <a:srgbClr val="FF0000"/>
              </a:solidFill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sz="2400" dirty="0" smtClean="0">
                <a:solidFill>
                  <a:srgbClr val="FF0000"/>
                </a:solidFill>
                <a:cs typeface="B Nazanin" pitchFamily="2" charset="-78"/>
              </a:rPr>
              <a:t>مالک یوم الدین:</a:t>
            </a:r>
          </a:p>
          <a:p>
            <a:pPr marL="256032" lvl="1" indent="0" algn="r" rtl="1"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000" dirty="0">
                <a:solidFill>
                  <a:srgbClr val="00B050"/>
                </a:solidFill>
                <a:ea typeface="Calibri"/>
                <a:cs typeface="B Nazanin" pitchFamily="2" charset="-78"/>
              </a:rPr>
              <a:t>مالک</a:t>
            </a:r>
            <a:r>
              <a:rPr lang="fa-IR" sz="2000" dirty="0">
                <a:solidFill>
                  <a:prstClr val="black"/>
                </a:solidFill>
                <a:ea typeface="Calibri"/>
                <a:cs typeface="B Nazanin" pitchFamily="2" charset="-78"/>
              </a:rPr>
              <a:t>: صاحب </a:t>
            </a:r>
            <a:r>
              <a:rPr lang="fa-IR" sz="2000" dirty="0" smtClean="0">
                <a:solidFill>
                  <a:prstClr val="black"/>
                </a:solidFill>
                <a:ea typeface="Calibri"/>
                <a:cs typeface="B Nazanin" pitchFamily="2" charset="-78"/>
              </a:rPr>
              <a:t>مِلک:      </a:t>
            </a:r>
            <a:r>
              <a:rPr lang="fa-IR" sz="2000" dirty="0">
                <a:solidFill>
                  <a:prstClr val="black"/>
                </a:solidFill>
                <a:ea typeface="Calibri"/>
                <a:cs typeface="B Nazanin" pitchFamily="2" charset="-78"/>
              </a:rPr>
              <a:t>جنبه اقتصادی</a:t>
            </a:r>
            <a:endParaRPr lang="en-US" sz="2000" dirty="0">
              <a:solidFill>
                <a:prstClr val="black"/>
              </a:solidFill>
              <a:ea typeface="Calibri"/>
              <a:cs typeface="B Nazanin" pitchFamily="2" charset="-78"/>
            </a:endParaRPr>
          </a:p>
          <a:p>
            <a:pPr marL="256032" lvl="1" indent="0" algn="r" rtl="1"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000" dirty="0" smtClean="0">
                <a:solidFill>
                  <a:srgbClr val="00B050"/>
                </a:solidFill>
                <a:ea typeface="Calibri"/>
                <a:cs typeface="B Nazanin" pitchFamily="2" charset="-78"/>
              </a:rPr>
              <a:t>مَلِک</a:t>
            </a:r>
            <a:r>
              <a:rPr lang="fa-IR" sz="2000" dirty="0">
                <a:solidFill>
                  <a:prstClr val="black"/>
                </a:solidFill>
                <a:ea typeface="Calibri"/>
                <a:cs typeface="B Nazanin" pitchFamily="2" charset="-78"/>
              </a:rPr>
              <a:t>: صاحب </a:t>
            </a:r>
            <a:r>
              <a:rPr lang="fa-IR" sz="2000" dirty="0" smtClean="0">
                <a:solidFill>
                  <a:prstClr val="black"/>
                </a:solidFill>
                <a:ea typeface="Calibri"/>
                <a:cs typeface="B Nazanin" pitchFamily="2" charset="-78"/>
              </a:rPr>
              <a:t>مُلک:       </a:t>
            </a:r>
            <a:r>
              <a:rPr lang="fa-IR" sz="2000" dirty="0">
                <a:solidFill>
                  <a:prstClr val="black"/>
                </a:solidFill>
                <a:ea typeface="Calibri"/>
                <a:cs typeface="B Nazanin" pitchFamily="2" charset="-78"/>
              </a:rPr>
              <a:t>جنبه سیاسی</a:t>
            </a:r>
            <a:endParaRPr lang="en-US" sz="2000" dirty="0">
              <a:solidFill>
                <a:prstClr val="black"/>
              </a:solidFill>
              <a:ea typeface="Calibri"/>
              <a:cs typeface="B Nazanin" pitchFamily="2" charset="-78"/>
            </a:endParaRPr>
          </a:p>
          <a:p>
            <a:pPr marL="0" lvl="0" indent="0" algn="ct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000" dirty="0">
                <a:solidFill>
                  <a:prstClr val="black"/>
                </a:solidFill>
                <a:ea typeface="Calibri"/>
                <a:cs typeface="B Nazanin" pitchFamily="2" charset="-78"/>
              </a:rPr>
              <a:t>«</a:t>
            </a:r>
            <a:r>
              <a:rPr lang="fa-IR" sz="2000" dirty="0" smtClean="0">
                <a:solidFill>
                  <a:prstClr val="black"/>
                </a:solidFill>
                <a:ea typeface="Calibri"/>
                <a:cs typeface="B Nazanin" pitchFamily="2" charset="-78"/>
              </a:rPr>
              <a:t>مالک </a:t>
            </a:r>
            <a:r>
              <a:rPr lang="fa-IR" sz="2000" dirty="0">
                <a:solidFill>
                  <a:prstClr val="black"/>
                </a:solidFill>
                <a:ea typeface="Calibri"/>
                <a:cs typeface="B Nazanin" pitchFamily="2" charset="-78"/>
              </a:rPr>
              <a:t>حقیقی فقط خداست و مالکیت انسانها اعتباری و </a:t>
            </a:r>
            <a:r>
              <a:rPr lang="fa-IR" sz="2000" dirty="0" smtClean="0">
                <a:solidFill>
                  <a:prstClr val="black"/>
                </a:solidFill>
                <a:ea typeface="Calibri"/>
                <a:cs typeface="B Nazanin" pitchFamily="2" charset="-78"/>
              </a:rPr>
              <a:t>قراردادی»</a:t>
            </a: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fa-IR" sz="2000" dirty="0">
              <a:solidFill>
                <a:prstClr val="black"/>
              </a:solidFill>
              <a:ea typeface="Calibri"/>
              <a:cs typeface="B Nazanin" pitchFamily="2" charset="-78"/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000" dirty="0" smtClean="0">
                <a:solidFill>
                  <a:srgbClr val="FF0000"/>
                </a:solidFill>
                <a:ea typeface="Calibri"/>
                <a:cs typeface="B Nazanin" pitchFamily="2" charset="-78"/>
              </a:rPr>
              <a:t>ایاک نعبد و ایاک نستعین:</a:t>
            </a:r>
            <a:r>
              <a:rPr lang="fa-IR" sz="2000" dirty="0">
                <a:solidFill>
                  <a:prstClr val="black"/>
                </a:solidFill>
                <a:cs typeface="B Nazanin" pitchFamily="2" charset="-78"/>
              </a:rPr>
              <a:t> دارای دو حالت متضاد: تسلیم محض خدا و عصیان محض غیر </a:t>
            </a: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خدا</a:t>
            </a:r>
            <a:endParaRPr lang="fa-IR" sz="2000" dirty="0" smtClean="0">
              <a:solidFill>
                <a:srgbClr val="FF0000"/>
              </a:solidFill>
              <a:ea typeface="Calibri"/>
              <a:cs typeface="B Nazanin" pitchFamily="2" charset="-78"/>
            </a:endParaRPr>
          </a:p>
          <a:p>
            <a:pPr marL="0" lvl="0" indent="0" algn="r" rtl="1">
              <a:buNone/>
            </a:pPr>
            <a:r>
              <a:rPr lang="fa-IR" sz="2000" dirty="0">
                <a:solidFill>
                  <a:prstClr val="black"/>
                </a:solidFill>
                <a:cs typeface="B Nazanin" pitchFamily="2" charset="-78"/>
              </a:rPr>
              <a:t>توحید </a:t>
            </a: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نظری (ذاتی، صفاتی، افعالی)</a:t>
            </a:r>
            <a:r>
              <a:rPr lang="fa-IR" sz="1800" dirty="0" smtClean="0">
                <a:solidFill>
                  <a:prstClr val="black"/>
                </a:solidFill>
                <a:cs typeface="B Nazanin" pitchFamily="2" charset="-78"/>
              </a:rPr>
              <a:t>: </a:t>
            </a:r>
            <a:r>
              <a:rPr lang="fa-IR" sz="1800" b="1" dirty="0">
                <a:solidFill>
                  <a:prstClr val="black"/>
                </a:solidFill>
                <a:cs typeface="B Nazanin" pitchFamily="2" charset="-78"/>
              </a:rPr>
              <a:t>شناخت یگانه بودن خدا (سوره حمد از ابتدا تا این آیه: توحید نظری)</a:t>
            </a:r>
            <a:endParaRPr lang="en-US" sz="1800" b="1" dirty="0">
              <a:solidFill>
                <a:prstClr val="black"/>
              </a:solidFill>
              <a:cs typeface="B Nazanin" pitchFamily="2" charset="-78"/>
            </a:endParaRPr>
          </a:p>
          <a:p>
            <a:pPr marL="0" lvl="0" indent="0" algn="r" rtl="1">
              <a:buNone/>
            </a:pPr>
            <a:r>
              <a:rPr lang="fa-IR" sz="2000" dirty="0">
                <a:solidFill>
                  <a:prstClr val="black"/>
                </a:solidFill>
                <a:cs typeface="B Nazanin" pitchFamily="2" charset="-78"/>
              </a:rPr>
              <a:t>توحید </a:t>
            </a: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عملی (توحید در عبادت): </a:t>
            </a:r>
            <a:r>
              <a:rPr lang="fa-IR" sz="1800" b="1" dirty="0">
                <a:solidFill>
                  <a:prstClr val="black"/>
                </a:solidFill>
                <a:cs typeface="B Nazanin" pitchFamily="2" charset="-78"/>
              </a:rPr>
              <a:t>خود را یگانه و یک جهت و در جهت ذات خداوند یگانه </a:t>
            </a:r>
            <a:r>
              <a:rPr lang="fa-IR" sz="1800" b="1" dirty="0" smtClean="0">
                <a:solidFill>
                  <a:prstClr val="black"/>
                </a:solidFill>
                <a:cs typeface="B Nazanin" pitchFamily="2" charset="-78"/>
              </a:rPr>
              <a:t>ساختن: ایاک </a:t>
            </a:r>
            <a:r>
              <a:rPr lang="fa-IR" sz="1800" b="1" dirty="0">
                <a:solidFill>
                  <a:prstClr val="black"/>
                </a:solidFill>
                <a:cs typeface="B Nazanin" pitchFamily="2" charset="-78"/>
              </a:rPr>
              <a:t>نعبد : توحید </a:t>
            </a:r>
            <a:r>
              <a:rPr lang="fa-IR" sz="1800" b="1" dirty="0" smtClean="0">
                <a:solidFill>
                  <a:prstClr val="black"/>
                </a:solidFill>
                <a:cs typeface="B Nazanin" pitchFamily="2" charset="-78"/>
              </a:rPr>
              <a:t>عملی</a:t>
            </a:r>
            <a:endParaRPr lang="en-US" sz="1800" b="1" dirty="0">
              <a:solidFill>
                <a:prstClr val="black"/>
              </a:solidFill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8490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04664"/>
            <a:ext cx="8352928" cy="5843736"/>
          </a:xfrm>
          <a:noFill/>
          <a:ln>
            <a:noFill/>
          </a:ln>
        </p:spPr>
        <p:txBody>
          <a:bodyPr>
            <a:normAutofit/>
          </a:bodyPr>
          <a:lstStyle/>
          <a:p>
            <a:pPr marL="82296" indent="0" algn="ctr" rtl="1">
              <a:buNone/>
            </a:pPr>
            <a:r>
              <a:rPr lang="fa-IR" sz="2800" dirty="0" smtClean="0">
                <a:solidFill>
                  <a:srgbClr val="00B050"/>
                </a:solidFill>
                <a:cs typeface="B Nazanin" pitchFamily="2" charset="-78"/>
              </a:rPr>
              <a:t>ارتباط </a:t>
            </a:r>
            <a:r>
              <a:rPr lang="fa-IR" sz="2800" dirty="0">
                <a:solidFill>
                  <a:srgbClr val="00B050"/>
                </a:solidFill>
                <a:cs typeface="B Nazanin" pitchFamily="2" charset="-78"/>
              </a:rPr>
              <a:t>آزادی اجتماعی و آزادی معنوی</a:t>
            </a:r>
            <a:r>
              <a:rPr lang="fa-IR" sz="2800" dirty="0" smtClean="0">
                <a:solidFill>
                  <a:srgbClr val="00B050"/>
                </a:solidFill>
                <a:cs typeface="B Nazanin" pitchFamily="2" charset="-78"/>
              </a:rPr>
              <a:t>:</a:t>
            </a:r>
          </a:p>
          <a:p>
            <a:pPr marL="82296" indent="0" algn="r" rtl="1">
              <a:buNone/>
            </a:pPr>
            <a:endParaRPr lang="en-US" sz="2000" dirty="0">
              <a:cs typeface="B Nazanin" pitchFamily="2" charset="-78"/>
            </a:endParaRPr>
          </a:p>
          <a:p>
            <a:pPr lvl="0" algn="r" rtl="1">
              <a:buClrTx/>
              <a:buFont typeface="Wingdings" pitchFamily="2" charset="2"/>
              <a:buChar char="v"/>
            </a:pPr>
            <a:r>
              <a:rPr lang="fa-IR" sz="2400" dirty="0">
                <a:solidFill>
                  <a:schemeClr val="accent4"/>
                </a:solidFill>
                <a:cs typeface="B Nazanin" pitchFamily="2" charset="-78"/>
              </a:rPr>
              <a:t>ریشه یابی سلب آزادی اجتماعی در طول تاریخ:</a:t>
            </a:r>
            <a:endParaRPr lang="en-US" sz="2400" dirty="0">
              <a:solidFill>
                <a:schemeClr val="accent4"/>
              </a:solidFill>
              <a:cs typeface="B Nazanin" pitchFamily="2" charset="-78"/>
            </a:endParaRPr>
          </a:p>
          <a:p>
            <a:pPr lvl="2" algn="r" rtl="1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a-IR" sz="2000" dirty="0" smtClean="0">
                <a:cs typeface="B Nazanin" pitchFamily="2" charset="-78"/>
              </a:rPr>
              <a:t>جهل </a:t>
            </a:r>
            <a:r>
              <a:rPr lang="fa-IR" sz="2000" dirty="0">
                <a:cs typeface="B Nazanin" pitchFamily="2" charset="-78"/>
              </a:rPr>
              <a:t>و نادانی (مثال: در مورد بیماری ها صادق است</a:t>
            </a:r>
            <a:r>
              <a:rPr lang="fa-IR" sz="2000" dirty="0" smtClean="0">
                <a:cs typeface="B Nazanin" pitchFamily="2" charset="-78"/>
              </a:rPr>
              <a:t>) </a:t>
            </a:r>
          </a:p>
          <a:p>
            <a:pPr lvl="2" algn="r" rtl="1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a-IR" sz="2000" dirty="0" smtClean="0">
                <a:cs typeface="B Nazanin" pitchFamily="2" charset="-78"/>
              </a:rPr>
              <a:t>از جهت قوانین </a:t>
            </a:r>
            <a:r>
              <a:rPr lang="fa-IR" sz="2000" dirty="0">
                <a:cs typeface="B Nazanin" pitchFamily="2" charset="-78"/>
              </a:rPr>
              <a:t>و نظامات اجتماعی</a:t>
            </a:r>
            <a:endParaRPr lang="en-US" sz="2000" dirty="0">
              <a:cs typeface="B Nazanin" pitchFamily="2" charset="-78"/>
            </a:endParaRPr>
          </a:p>
          <a:p>
            <a:pPr lvl="2" algn="r" rtl="1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a-IR" sz="2000" dirty="0" smtClean="0">
                <a:cs typeface="B Nazanin" pitchFamily="2" charset="-78"/>
              </a:rPr>
              <a:t>منفعت </a:t>
            </a:r>
            <a:r>
              <a:rPr lang="fa-IR" sz="2000" dirty="0">
                <a:cs typeface="B Nazanin" pitchFamily="2" charset="-78"/>
              </a:rPr>
              <a:t>طلبی: ریشه اصلی سلب آزادی اجتماعی (عدم کنترل منفعت طلبی</a:t>
            </a:r>
            <a:r>
              <a:rPr lang="fa-IR" sz="2000" dirty="0" smtClean="0">
                <a:cs typeface="B Nazanin" pitchFamily="2" charset="-78"/>
              </a:rPr>
              <a:t>) </a:t>
            </a:r>
          </a:p>
          <a:p>
            <a:pPr marL="0" lvl="0" indent="0" algn="r" rtl="1">
              <a:buClr>
                <a:srgbClr val="FF0000"/>
              </a:buClr>
              <a:buNone/>
            </a:pPr>
            <a:endParaRPr lang="fa-IR" sz="2000" dirty="0">
              <a:solidFill>
                <a:srgbClr val="7030A0"/>
              </a:solidFill>
              <a:cs typeface="B Nazanin" pitchFamily="2" charset="-78"/>
            </a:endParaRPr>
          </a:p>
          <a:p>
            <a:pPr marL="0" lvl="0" indent="0" algn="r" rtl="1">
              <a:buClr>
                <a:srgbClr val="FF0000"/>
              </a:buClr>
              <a:buNone/>
            </a:pPr>
            <a:endParaRPr lang="fa-IR" sz="2000" dirty="0" smtClean="0">
              <a:solidFill>
                <a:srgbClr val="7030A0"/>
              </a:solidFill>
              <a:cs typeface="B Nazanin" pitchFamily="2" charset="-78"/>
            </a:endParaRPr>
          </a:p>
          <a:p>
            <a:pPr marL="0" lvl="0" indent="0" algn="ctr" rtl="1">
              <a:buClr>
                <a:srgbClr val="FF0000"/>
              </a:buClr>
              <a:buNone/>
            </a:pPr>
            <a:r>
              <a:rPr lang="fa-IR" sz="2000" dirty="0">
                <a:solidFill>
                  <a:schemeClr val="accent6"/>
                </a:solidFill>
                <a:cs typeface="B Nazanin" pitchFamily="2" charset="-78"/>
              </a:rPr>
              <a:t> </a:t>
            </a:r>
            <a:r>
              <a:rPr lang="fa-IR" sz="2800" dirty="0" smtClean="0">
                <a:solidFill>
                  <a:schemeClr val="accent6"/>
                </a:solidFill>
                <a:cs typeface="B Nazanin" pitchFamily="2" charset="-78"/>
              </a:rPr>
              <a:t>عامل اصلی از دیدگاه شهید مطهری: عامل منفعت طلبی انسانها</a:t>
            </a:r>
          </a:p>
          <a:p>
            <a:pPr marL="0" lvl="0" indent="0" algn="ctr" rtl="1">
              <a:buClr>
                <a:srgbClr val="FF0000"/>
              </a:buClr>
              <a:buNone/>
            </a:pPr>
            <a:r>
              <a:rPr lang="fa-IR" sz="2400" dirty="0" smtClean="0">
                <a:cs typeface="B Nazanin" pitchFamily="2" charset="-78"/>
              </a:rPr>
              <a:t>تنها راه برای کنترل منفعت طلبی : خودکنتـرلی انسان ها (آزادی معنـوی)</a:t>
            </a:r>
          </a:p>
          <a:p>
            <a:pPr marL="0" lvl="0" indent="0" algn="ctr" rtl="1">
              <a:buClr>
                <a:srgbClr val="FF0000"/>
              </a:buClr>
              <a:buNone/>
            </a:pPr>
            <a:endParaRPr lang="en-US" sz="2400" dirty="0">
              <a:cs typeface="B Nazanin" pitchFamily="2" charset="-78"/>
            </a:endParaRPr>
          </a:p>
          <a:p>
            <a:pPr marL="82296" indent="0" algn="r" rtl="1">
              <a:buNone/>
            </a:pPr>
            <a:r>
              <a:rPr lang="fa-IR" sz="2400" dirty="0" smtClean="0">
                <a:solidFill>
                  <a:srgbClr val="FF0000"/>
                </a:solidFill>
                <a:cs typeface="B Nazanin" pitchFamily="2" charset="-78"/>
              </a:rPr>
              <a:t> نتیجه: </a:t>
            </a:r>
            <a:r>
              <a:rPr lang="fa-IR" sz="2400" dirty="0" smtClean="0">
                <a:solidFill>
                  <a:prstClr val="black"/>
                </a:solidFill>
                <a:cs typeface="B Nazanin" pitchFamily="2" charset="-78"/>
              </a:rPr>
              <a:t>عدم </a:t>
            </a:r>
            <a:r>
              <a:rPr lang="fa-IR" sz="2400" dirty="0">
                <a:solidFill>
                  <a:prstClr val="black"/>
                </a:solidFill>
                <a:cs typeface="B Nazanin" pitchFamily="2" charset="-78"/>
              </a:rPr>
              <a:t>امکان تحقق آزادی اجتماعی پایدار بدون </a:t>
            </a:r>
            <a:r>
              <a:rPr lang="fa-IR" sz="2400" dirty="0" smtClean="0">
                <a:solidFill>
                  <a:prstClr val="black"/>
                </a:solidFill>
                <a:cs typeface="B Nazanin" pitchFamily="2" charset="-78"/>
              </a:rPr>
              <a:t>آزادی </a:t>
            </a:r>
            <a:r>
              <a:rPr lang="fa-IR" sz="2400" dirty="0">
                <a:solidFill>
                  <a:prstClr val="black"/>
                </a:solidFill>
                <a:cs typeface="B Nazanin" pitchFamily="2" charset="-78"/>
              </a:rPr>
              <a:t>معنوی</a:t>
            </a:r>
            <a:endParaRPr lang="en-US" sz="2800" dirty="0" smtClean="0">
              <a:cs typeface="B Nazanin" pitchFamily="2" charset="-78"/>
            </a:endParaRPr>
          </a:p>
          <a:p>
            <a:pPr marL="82296" indent="0" algn="r" rtl="1">
              <a:buNone/>
            </a:pPr>
            <a:endParaRPr lang="fa-IR" sz="1050" dirty="0" smtClean="0">
              <a:cs typeface="B Nazanin" pitchFamily="2" charset="-78"/>
            </a:endParaRPr>
          </a:p>
          <a:p>
            <a:pPr marL="82296" indent="0" algn="r" rtl="1">
              <a:buNone/>
            </a:pPr>
            <a:r>
              <a:rPr lang="fa-IR" sz="2400" dirty="0" smtClean="0">
                <a:solidFill>
                  <a:srgbClr val="FF0000"/>
                </a:solidFill>
                <a:cs typeface="B Nazanin" pitchFamily="2" charset="-78"/>
              </a:rPr>
              <a:t>نکته </a:t>
            </a:r>
            <a:r>
              <a:rPr lang="fa-IR" sz="2400" dirty="0">
                <a:solidFill>
                  <a:srgbClr val="FF0000"/>
                </a:solidFill>
                <a:cs typeface="B Nazanin" pitchFamily="2" charset="-78"/>
              </a:rPr>
              <a:t>مهم: </a:t>
            </a:r>
            <a:r>
              <a:rPr lang="fa-IR" sz="2400" dirty="0">
                <a:cs typeface="B Nazanin" pitchFamily="2" charset="-78"/>
              </a:rPr>
              <a:t>تاکید بر «پایدار» بودن : ایمان پشتوانه اخلاق و عدالت (کتاب آزادی بندگی)</a:t>
            </a:r>
            <a:endParaRPr lang="en-US" sz="2400" dirty="0">
              <a:cs typeface="B Nazanin" pitchFamily="2" charset="-78"/>
            </a:endParaRPr>
          </a:p>
          <a:p>
            <a:pPr marL="82296" indent="0" algn="r" rtl="1">
              <a:buNone/>
            </a:pPr>
            <a:endParaRPr lang="fa-IR" sz="2000" dirty="0">
              <a:cs typeface="B Nazanin" pitchFamily="2" charset="-78"/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4860032" y="2822476"/>
            <a:ext cx="720080" cy="504056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51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04664"/>
            <a:ext cx="8820472" cy="6192688"/>
          </a:xfrm>
        </p:spPr>
        <p:txBody>
          <a:bodyPr>
            <a:normAutofit/>
          </a:bodyPr>
          <a:lstStyle/>
          <a:p>
            <a:pPr marL="82296" indent="0" algn="ctr" rtl="1">
              <a:buNone/>
            </a:pPr>
            <a:r>
              <a:rPr lang="fa-IR" sz="2800" dirty="0" smtClean="0">
                <a:solidFill>
                  <a:srgbClr val="00B050"/>
                </a:solidFill>
                <a:cs typeface="B Nazanin" pitchFamily="2" charset="-78"/>
              </a:rPr>
              <a:t>نهضت </a:t>
            </a:r>
            <a:r>
              <a:rPr lang="fa-IR" sz="2800" dirty="0">
                <a:solidFill>
                  <a:srgbClr val="00B050"/>
                </a:solidFill>
                <a:cs typeface="B Nazanin" pitchFamily="2" charset="-78"/>
              </a:rPr>
              <a:t>آزادی بخش اسلام </a:t>
            </a:r>
            <a:r>
              <a:rPr lang="fa-IR" sz="2800" dirty="0" smtClean="0">
                <a:solidFill>
                  <a:srgbClr val="00B050"/>
                </a:solidFill>
                <a:cs typeface="B Nazanin" pitchFamily="2" charset="-78"/>
              </a:rPr>
              <a:t>: اقدامات و ابزارهای اسلام برای تحقق آزادی                          </a:t>
            </a:r>
          </a:p>
          <a:p>
            <a:pPr marL="82296" lvl="0" indent="0" algn="r" rtl="1">
              <a:buClr>
                <a:srgbClr val="3891A7"/>
              </a:buClr>
              <a:buNone/>
            </a:pPr>
            <a:endParaRPr lang="fa-IR" sz="2400" dirty="0" smtClean="0">
              <a:solidFill>
                <a:srgbClr val="7030A0"/>
              </a:solidFill>
              <a:cs typeface="B Nazanin" pitchFamily="2" charset="-78"/>
            </a:endParaRPr>
          </a:p>
          <a:p>
            <a:pPr marL="82296" lvl="0" indent="0" algn="r" rtl="1">
              <a:buClr>
                <a:srgbClr val="3891A7"/>
              </a:buClr>
              <a:buNone/>
            </a:pPr>
            <a:r>
              <a:rPr lang="fa-IR" sz="2400" dirty="0" smtClean="0">
                <a:solidFill>
                  <a:schemeClr val="accent4"/>
                </a:solidFill>
                <a:cs typeface="B Nazanin" pitchFamily="2" charset="-78"/>
              </a:rPr>
              <a:t>الف- ارائه شعار آزادی بخش: لا اله الّا الله</a:t>
            </a:r>
            <a:endParaRPr lang="fa-IR" sz="2400" dirty="0">
              <a:solidFill>
                <a:schemeClr val="accent4"/>
              </a:solidFill>
              <a:cs typeface="B Nazanin" pitchFamily="2" charset="-78"/>
            </a:endParaRPr>
          </a:p>
          <a:p>
            <a:pPr lvl="1" algn="r" rtl="1">
              <a:buClr>
                <a:srgbClr val="7030A0"/>
              </a:buClr>
              <a:buFont typeface="Wingdings" pitchFamily="2" charset="2"/>
              <a:buChar char="Ø"/>
            </a:pPr>
            <a:r>
              <a:rPr lang="fa-IR" sz="2000" dirty="0" smtClean="0">
                <a:cs typeface="B Nazanin" pitchFamily="2" charset="-78"/>
              </a:rPr>
              <a:t>  جنبه سلبی آزادی:  </a:t>
            </a:r>
            <a:r>
              <a:rPr lang="fa-IR" sz="2000" dirty="0">
                <a:solidFill>
                  <a:prstClr val="black"/>
                </a:solidFill>
                <a:cs typeface="B Nazanin" pitchFamily="2" charset="-78"/>
              </a:rPr>
              <a:t>نفی همه اله ها جز خداوند: آزادی از غیر خدا </a:t>
            </a: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: لا اله   </a:t>
            </a:r>
            <a:r>
              <a:rPr lang="fa-IR" sz="2000" dirty="0" smtClean="0">
                <a:solidFill>
                  <a:srgbClr val="FF0000"/>
                </a:solidFill>
                <a:cs typeface="B Nazanin" pitchFamily="2" charset="-78"/>
              </a:rPr>
              <a:t>(یکفر بالطاغوت)</a:t>
            </a:r>
          </a:p>
          <a:p>
            <a:pPr lvl="1" algn="r" rtl="1">
              <a:buClr>
                <a:srgbClr val="7030A0"/>
              </a:buClr>
              <a:buFont typeface="Wingdings" pitchFamily="2" charset="2"/>
              <a:buChar char="Ø"/>
            </a:pPr>
            <a:r>
              <a:rPr lang="fa-IR" sz="2000" dirty="0" smtClean="0">
                <a:cs typeface="B Nazanin" pitchFamily="2" charset="-78"/>
              </a:rPr>
              <a:t> جنبه ایجابی آزادی: ایمان به خدا و اطاعت از او: الّا الله </a:t>
            </a:r>
            <a:r>
              <a:rPr lang="fa-IR" sz="2000" dirty="0" smtClean="0">
                <a:solidFill>
                  <a:srgbClr val="FF0000"/>
                </a:solidFill>
                <a:cs typeface="B Nazanin" pitchFamily="2" charset="-78"/>
              </a:rPr>
              <a:t>(یومن بالله)  </a:t>
            </a:r>
          </a:p>
          <a:p>
            <a:pPr algn="r" rtl="1">
              <a:buFont typeface="Wingdings" pitchFamily="2" charset="2"/>
              <a:buChar char="Ø"/>
            </a:pPr>
            <a:endParaRPr lang="fa-IR" sz="2000" dirty="0" smtClean="0">
              <a:solidFill>
                <a:srgbClr val="FF0000"/>
              </a:solidFill>
              <a:cs typeface="B Nazanin" pitchFamily="2" charset="-78"/>
            </a:endParaRPr>
          </a:p>
          <a:p>
            <a:pPr marL="82296" indent="0" algn="r" rtl="1">
              <a:buNone/>
            </a:pPr>
            <a:r>
              <a:rPr lang="fa-IR" sz="2400" dirty="0" smtClean="0">
                <a:solidFill>
                  <a:schemeClr val="accent4"/>
                </a:solidFill>
                <a:cs typeface="B Nazanin" pitchFamily="2" charset="-78"/>
              </a:rPr>
              <a:t>ب- ارائه جهانی بینی صحیح: خداشناسی (توحید) +انسان شناسی</a:t>
            </a:r>
          </a:p>
          <a:p>
            <a:pPr marL="82296" indent="0" algn="r" rtl="1">
              <a:buNone/>
            </a:pPr>
            <a:endParaRPr lang="fa-IR" sz="2400" dirty="0" smtClean="0">
              <a:solidFill>
                <a:srgbClr val="7030A0"/>
              </a:solidFill>
              <a:cs typeface="B Nazanin" pitchFamily="2" charset="-78"/>
            </a:endParaRPr>
          </a:p>
          <a:p>
            <a:pPr marL="82296" indent="0" algn="r" rtl="1">
              <a:buNone/>
            </a:pPr>
            <a:r>
              <a:rPr lang="fa-IR" sz="2000" dirty="0">
                <a:solidFill>
                  <a:schemeClr val="accent4"/>
                </a:solidFill>
                <a:cs typeface="B Nazanin" pitchFamily="2" charset="-78"/>
              </a:rPr>
              <a:t> </a:t>
            </a:r>
            <a:r>
              <a:rPr lang="fa-IR" sz="2400" dirty="0" smtClean="0">
                <a:solidFill>
                  <a:schemeClr val="accent4"/>
                </a:solidFill>
                <a:cs typeface="B Nazanin" pitchFamily="2" charset="-78"/>
              </a:rPr>
              <a:t>ج- مبارزه با عوامل سلب کننده آزادی : (در پرتو نظام تعلیم و تربیت روحی)</a:t>
            </a:r>
          </a:p>
          <a:p>
            <a:pPr marL="82296" indent="0" algn="r" rtl="1">
              <a:buNone/>
            </a:pPr>
            <a:endParaRPr lang="fa-IR" sz="1400" dirty="0">
              <a:solidFill>
                <a:srgbClr val="7030A0"/>
              </a:solidFill>
              <a:cs typeface="B Nazanin" pitchFamily="2" charset="-78"/>
            </a:endParaRPr>
          </a:p>
          <a:p>
            <a:pPr marL="681228" lvl="1" indent="-342900" algn="r" rtl="1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از </a:t>
            </a:r>
            <a:r>
              <a:rPr lang="fa-IR" sz="2000" dirty="0">
                <a:solidFill>
                  <a:prstClr val="black"/>
                </a:solidFill>
                <a:cs typeface="B Nazanin" pitchFamily="2" charset="-78"/>
              </a:rPr>
              <a:t>جهت افراد سلب شونده: جهل و نادانی </a:t>
            </a: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+ تنبلی </a:t>
            </a:r>
            <a:r>
              <a:rPr lang="fa-IR" sz="2000" dirty="0">
                <a:solidFill>
                  <a:prstClr val="black"/>
                </a:solidFill>
                <a:cs typeface="B Nazanin" pitchFamily="2" charset="-78"/>
              </a:rPr>
              <a:t>و بی </a:t>
            </a: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حسی </a:t>
            </a:r>
            <a:r>
              <a:rPr lang="fa-IR" sz="1900" dirty="0" smtClean="0">
                <a:solidFill>
                  <a:prstClr val="black"/>
                </a:solidFill>
                <a:cs typeface="B Nazanin" pitchFamily="2" charset="-78"/>
              </a:rPr>
              <a:t>(مبارزه اسلام با گداپروری و زبون پروری)</a:t>
            </a:r>
            <a:endParaRPr lang="en-US" sz="1900" dirty="0">
              <a:solidFill>
                <a:prstClr val="black"/>
              </a:solidFill>
              <a:cs typeface="B Nazanin" pitchFamily="2" charset="-78"/>
            </a:endParaRPr>
          </a:p>
          <a:p>
            <a:pPr lvl="1" algn="r" rtl="1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 از </a:t>
            </a:r>
            <a:r>
              <a:rPr lang="fa-IR" sz="2000" dirty="0">
                <a:solidFill>
                  <a:prstClr val="black"/>
                </a:solidFill>
                <a:cs typeface="B Nazanin" pitchFamily="2" charset="-78"/>
              </a:rPr>
              <a:t>جهت قوانین و نظامات اجتماعی</a:t>
            </a:r>
            <a:endParaRPr lang="en-US" sz="2000" dirty="0">
              <a:solidFill>
                <a:prstClr val="black"/>
              </a:solidFill>
              <a:cs typeface="B Nazanin" pitchFamily="2" charset="-78"/>
            </a:endParaRPr>
          </a:p>
          <a:p>
            <a:pPr lvl="1" algn="r" rtl="1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 از جهت </a:t>
            </a:r>
            <a:r>
              <a:rPr lang="fa-IR" sz="2000" dirty="0">
                <a:solidFill>
                  <a:prstClr val="black"/>
                </a:solidFill>
                <a:cs typeface="B Nazanin" pitchFamily="2" charset="-78"/>
              </a:rPr>
              <a:t>افراد سلب کننده: </a:t>
            </a: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کنترل منفعت طلبی و قدرت طلبی</a:t>
            </a:r>
          </a:p>
          <a:p>
            <a:pPr marL="0" lvl="0" indent="0" algn="r" rtl="1">
              <a:buClr>
                <a:srgbClr val="FF0000"/>
              </a:buClr>
              <a:buNone/>
            </a:pPr>
            <a:endParaRPr lang="en-US" sz="24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8514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20680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3200" dirty="0" smtClean="0">
                <a:solidFill>
                  <a:srgbClr val="00B050"/>
                </a:solidFill>
                <a:cs typeface="B Nazanin" pitchFamily="2" charset="-78"/>
              </a:rPr>
              <a:t>دو مشخصۀ اصلی آزادی بخشی اسلام:</a:t>
            </a:r>
          </a:p>
          <a:p>
            <a:pPr marL="0" indent="0" algn="r" rtl="1">
              <a:buNone/>
            </a:pPr>
            <a:endParaRPr lang="fa-IR" sz="1050" dirty="0" smtClean="0">
              <a:solidFill>
                <a:srgbClr val="00B050"/>
              </a:solidFill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sz="2000" dirty="0" smtClean="0">
                <a:cs typeface="B Nazanin" pitchFamily="2" charset="-78"/>
              </a:rPr>
              <a:t>1. صداقت و راستی و عاطفه انسانی</a:t>
            </a:r>
          </a:p>
          <a:p>
            <a:pPr marL="0" indent="0" algn="r" rtl="1">
              <a:buNone/>
            </a:pPr>
            <a:r>
              <a:rPr lang="fa-IR" sz="2000" dirty="0" smtClean="0">
                <a:cs typeface="B Nazanin" pitchFamily="2" charset="-78"/>
              </a:rPr>
              <a:t>2. قدرت و قوت: نفوذ در اعماق قلوب و عواطف انسان ها (تامین آزادی از طریق تربیت روحی انسان ها)</a:t>
            </a:r>
            <a:endParaRPr lang="fa-IR" sz="2000" dirty="0">
              <a:cs typeface="B Nazanin" pitchFamily="2" charset="-78"/>
            </a:endParaRPr>
          </a:p>
          <a:p>
            <a:pPr marL="0" indent="0" algn="r" rtl="1">
              <a:buNone/>
            </a:pPr>
            <a:endParaRPr lang="fa-IR" sz="2400" dirty="0" smtClean="0">
              <a:cs typeface="B Nazanin" pitchFamily="2" charset="-78"/>
            </a:endParaRPr>
          </a:p>
          <a:p>
            <a:pPr marL="0" indent="0" algn="r" rtl="1">
              <a:buNone/>
            </a:pPr>
            <a:endParaRPr lang="fa-IR" sz="2400" dirty="0" smtClean="0"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sz="2800" dirty="0" smtClean="0">
                <a:solidFill>
                  <a:srgbClr val="00B050"/>
                </a:solidFill>
                <a:cs typeface="B Nazanin" pitchFamily="2" charset="-78"/>
              </a:rPr>
              <a:t>آسیب شناسی غربیان در مورد آزادی (در نظام معاصر حقوق بشر):</a:t>
            </a:r>
          </a:p>
          <a:p>
            <a:pPr marL="0" indent="0" algn="r" rtl="1">
              <a:buNone/>
            </a:pPr>
            <a:endParaRPr lang="fa-IR" sz="1200" dirty="0" smtClean="0">
              <a:solidFill>
                <a:srgbClr val="00B050"/>
              </a:solidFill>
              <a:cs typeface="B Nazanin" pitchFamily="2" charset="-78"/>
            </a:endParaRPr>
          </a:p>
          <a:p>
            <a:pPr marL="457200" indent="-457200" algn="just" rtl="1">
              <a:buAutoNum type="arabicPeriod"/>
            </a:pPr>
            <a:r>
              <a:rPr lang="fa-IR" sz="2400" dirty="0" smtClean="0">
                <a:cs typeface="B Nazanin" pitchFamily="2" charset="-78"/>
              </a:rPr>
              <a:t>تامین آزادی از طریق آموزش و علم آموزی ضمن تاکید بر سکولاریزه کردن محتوای آموزش در مدارس≠ تربیت اخلاقی</a:t>
            </a:r>
          </a:p>
          <a:p>
            <a:pPr marL="457200" indent="-457200" algn="just" rtl="1">
              <a:buAutoNum type="arabicPeriod"/>
            </a:pPr>
            <a:endParaRPr lang="fa-IR" sz="1100" dirty="0" smtClean="0">
              <a:cs typeface="B Nazanin" pitchFamily="2" charset="-78"/>
            </a:endParaRPr>
          </a:p>
          <a:p>
            <a:pPr marL="457200" indent="-457200" algn="just" rtl="1">
              <a:buAutoNum type="arabicPeriod"/>
            </a:pPr>
            <a:r>
              <a:rPr lang="fa-IR" sz="2400" dirty="0" smtClean="0">
                <a:cs typeface="B Nazanin" pitchFamily="2" charset="-78"/>
              </a:rPr>
              <a:t>تامین آزادی از طریق آگاه سازی مردم نسبت به حقوق خودشان (تصویب اسناد حقوق بشری متعدد و متکثر)</a:t>
            </a:r>
          </a:p>
          <a:p>
            <a:pPr marL="0" indent="0" algn="just" rtl="1">
              <a:buNone/>
            </a:pPr>
            <a:endParaRPr lang="fa-IR" sz="2400" dirty="0" smtClean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9622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400" dirty="0" smtClean="0">
                <a:cs typeface="B Nazanin" pitchFamily="2" charset="-78"/>
              </a:rPr>
              <a:t>چند نکته تکمیلی:</a:t>
            </a:r>
          </a:p>
          <a:p>
            <a:pPr marL="0" indent="0" algn="r" rtl="1">
              <a:buNone/>
            </a:pPr>
            <a:endParaRPr lang="fa-IR" sz="2400" dirty="0">
              <a:cs typeface="B Nazanin" pitchFamily="2" charset="-78"/>
            </a:endParaRPr>
          </a:p>
          <a:p>
            <a:pPr marL="0" indent="0" algn="r" rtl="1">
              <a:buNone/>
            </a:pPr>
            <a:endParaRPr lang="fa-IR" sz="2400" dirty="0" smtClean="0"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sz="2800" dirty="0" smtClean="0">
                <a:solidFill>
                  <a:srgbClr val="7030A0"/>
                </a:solidFill>
                <a:cs typeface="B Nazanin" pitchFamily="2" charset="-78"/>
              </a:rPr>
              <a:t>1. آیا استقبال مردم از حاکم با پای پیاده، مغایر با آزادی معنوی آنها است؟</a:t>
            </a:r>
          </a:p>
          <a:p>
            <a:pPr marL="0" indent="0" algn="r" rtl="1">
              <a:buNone/>
            </a:pPr>
            <a:endParaRPr lang="fa-IR" sz="2800" dirty="0" smtClean="0">
              <a:solidFill>
                <a:srgbClr val="7030A0"/>
              </a:solidFill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sz="2400" dirty="0" smtClean="0">
                <a:cs typeface="B Nazanin" pitchFamily="2" charset="-78"/>
              </a:rPr>
              <a:t>پاسخ: کلام علی (ع) این کار شما را خوار و ذلیل میکند و این کار را نکنید.</a:t>
            </a:r>
          </a:p>
          <a:p>
            <a:pPr marL="0" indent="0" algn="r" rtl="1">
              <a:buNone/>
            </a:pPr>
            <a:endParaRPr lang="fa-IR" sz="1100" dirty="0" smtClean="0">
              <a:cs typeface="B Nazanin" pitchFamily="2" charset="-78"/>
            </a:endParaRPr>
          </a:p>
          <a:p>
            <a:pPr lvl="1" algn="r" rtl="1">
              <a:lnSpc>
                <a:spcPct val="150000"/>
              </a:lnSpc>
              <a:buFontTx/>
              <a:buChar char="-"/>
            </a:pPr>
            <a:r>
              <a:rPr lang="fa-IR" sz="2000" dirty="0" smtClean="0">
                <a:cs typeface="B Nazanin" pitchFamily="2" charset="-78"/>
              </a:rPr>
              <a:t>اگر اقدامی نمایشی و فرمایشی است، جایز نیست</a:t>
            </a:r>
          </a:p>
          <a:p>
            <a:pPr lvl="1" algn="r" rtl="1">
              <a:lnSpc>
                <a:spcPct val="150000"/>
              </a:lnSpc>
              <a:buFontTx/>
              <a:buChar char="-"/>
            </a:pPr>
            <a:r>
              <a:rPr lang="fa-IR" sz="2000" dirty="0" smtClean="0">
                <a:cs typeface="B Nazanin" pitchFamily="2" charset="-78"/>
              </a:rPr>
              <a:t>اگر اقدامی ناشی از جوشش و غلیان عواطف و علایق انسانی و محبت است، مانعی ندارد.</a:t>
            </a:r>
          </a:p>
          <a:p>
            <a:pPr lvl="1" algn="r" rtl="1">
              <a:lnSpc>
                <a:spcPct val="150000"/>
              </a:lnSpc>
              <a:buFontTx/>
              <a:buChar char="-"/>
            </a:pPr>
            <a:r>
              <a:rPr lang="fa-IR" sz="2000" dirty="0" smtClean="0">
                <a:cs typeface="B Nazanin" pitchFamily="2" charset="-78"/>
              </a:rPr>
              <a:t>مبحث اسلام و مقتضیات زمان: متغیر بودن قالب ها و ظواهر بسته به شرایط هر زمان</a:t>
            </a:r>
            <a:endParaRPr lang="fa-IR" sz="20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3966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760640"/>
          </a:xfrm>
        </p:spPr>
        <p:txBody>
          <a:bodyPr/>
          <a:lstStyle/>
          <a:p>
            <a:pPr marL="0" lvl="0" indent="0" algn="r" rtl="1">
              <a:buNone/>
            </a:pPr>
            <a:r>
              <a:rPr lang="fa-IR" sz="2400" dirty="0" smtClean="0">
                <a:solidFill>
                  <a:srgbClr val="00B050"/>
                </a:solidFill>
                <a:cs typeface="B Nazanin" pitchFamily="2" charset="-78"/>
              </a:rPr>
              <a:t>2.ر</a:t>
            </a:r>
            <a:r>
              <a:rPr lang="fa-IR" sz="2800" dirty="0" smtClean="0">
                <a:solidFill>
                  <a:srgbClr val="00B050"/>
                </a:solidFill>
                <a:cs typeface="B Nazanin" pitchFamily="2" charset="-78"/>
              </a:rPr>
              <a:t>بط </a:t>
            </a:r>
            <a:r>
              <a:rPr lang="fa-IR" sz="2800" dirty="0">
                <a:solidFill>
                  <a:srgbClr val="00B050"/>
                </a:solidFill>
                <a:cs typeface="B Nazanin" pitchFamily="2" charset="-78"/>
              </a:rPr>
              <a:t>و نسبت «آزادی» با </a:t>
            </a:r>
            <a:r>
              <a:rPr lang="fa-IR" sz="2800" dirty="0" smtClean="0">
                <a:solidFill>
                  <a:srgbClr val="00B050"/>
                </a:solidFill>
                <a:cs typeface="B Nazanin" pitchFamily="2" charset="-78"/>
              </a:rPr>
              <a:t>«شادی و نشاط»:</a:t>
            </a:r>
            <a:endParaRPr lang="fa-IR" sz="2800" dirty="0">
              <a:solidFill>
                <a:srgbClr val="00B050"/>
              </a:solidFill>
              <a:cs typeface="B Nazanin" pitchFamily="2" charset="-78"/>
            </a:endParaRPr>
          </a:p>
          <a:p>
            <a:pPr lvl="0" algn="r" rtl="1">
              <a:buFont typeface="Wingdings" pitchFamily="2" charset="2"/>
              <a:buChar char="Ø"/>
            </a:pPr>
            <a:r>
              <a:rPr lang="fa-IR" dirty="0" smtClean="0">
                <a:solidFill>
                  <a:prstClr val="black"/>
                </a:solidFill>
                <a:cs typeface="B Nazanin" pitchFamily="2" charset="-78"/>
              </a:rPr>
              <a:t>شادی </a:t>
            </a:r>
            <a:r>
              <a:rPr lang="fa-IR" dirty="0">
                <a:solidFill>
                  <a:prstClr val="black"/>
                </a:solidFill>
                <a:cs typeface="B Nazanin" pitchFamily="2" charset="-78"/>
              </a:rPr>
              <a:t>و </a:t>
            </a:r>
            <a:r>
              <a:rPr lang="fa-IR" dirty="0" smtClean="0">
                <a:solidFill>
                  <a:prstClr val="black"/>
                </a:solidFill>
                <a:cs typeface="B Nazanin" pitchFamily="2" charset="-78"/>
              </a:rPr>
              <a:t>نشاط</a:t>
            </a:r>
          </a:p>
          <a:p>
            <a:pPr marL="109728" lvl="0" indent="0" algn="r" rtl="1">
              <a:buNone/>
            </a:pPr>
            <a:endParaRPr lang="fa-IR" dirty="0">
              <a:solidFill>
                <a:prstClr val="black"/>
              </a:solidFill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sz="2800" dirty="0" smtClean="0">
                <a:solidFill>
                  <a:srgbClr val="7030A0"/>
                </a:solidFill>
                <a:cs typeface="B Nazanin" pitchFamily="2" charset="-78"/>
              </a:rPr>
              <a:t>روش شهید مطهری: تعریف موضوع</a:t>
            </a:r>
            <a:endParaRPr lang="fa-IR" sz="2800" dirty="0" smtClean="0">
              <a:cs typeface="B Nazanin" pitchFamily="2" charset="-78"/>
            </a:endParaRPr>
          </a:p>
          <a:p>
            <a:pPr marL="598932" lvl="1" indent="-342900" algn="r" rtl="1"/>
            <a:r>
              <a:rPr lang="fa-IR" sz="2400" dirty="0" smtClean="0">
                <a:cs typeface="B Nazanin" pitchFamily="2" charset="-78"/>
              </a:rPr>
              <a:t>ملاک شادی و نشاط چیست؟ </a:t>
            </a:r>
          </a:p>
          <a:p>
            <a:pPr marL="598932" lvl="1" indent="-342900" algn="r" rtl="1"/>
            <a:r>
              <a:rPr lang="fa-IR" sz="2400" dirty="0" smtClean="0">
                <a:cs typeface="B Nazanin" pitchFamily="2" charset="-78"/>
              </a:rPr>
              <a:t>چه زمانی انسان به «آرامش» می رسد؟</a:t>
            </a:r>
          </a:p>
          <a:p>
            <a:pPr marL="598932" lvl="1" indent="-342900" algn="r" rtl="1"/>
            <a:r>
              <a:rPr lang="fa-IR" sz="2400" dirty="0" smtClean="0">
                <a:cs typeface="B Nazanin" pitchFamily="2" charset="-78"/>
              </a:rPr>
              <a:t>آیا ارضای خود دانی و طبیعی برای تحقق آرامش انسان کافی است؟</a:t>
            </a:r>
          </a:p>
          <a:p>
            <a:pPr marL="0" indent="0" algn="r" rtl="1">
              <a:buNone/>
            </a:pPr>
            <a:endParaRPr lang="fa-IR" sz="2400" dirty="0" smtClean="0"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sz="2800" dirty="0" smtClean="0">
                <a:solidFill>
                  <a:srgbClr val="7030A0"/>
                </a:solidFill>
                <a:cs typeface="B Nazanin" pitchFamily="2" charset="-78"/>
              </a:rPr>
              <a:t>راه وصول به شادی و نشاط: </a:t>
            </a:r>
          </a:p>
          <a:p>
            <a:pPr marL="256032" lvl="1" indent="0" algn="r" rtl="1">
              <a:buNone/>
            </a:pPr>
            <a:r>
              <a:rPr lang="fa-IR" sz="2400" dirty="0" smtClean="0">
                <a:cs typeface="B Nazanin" pitchFamily="2" charset="-78"/>
              </a:rPr>
              <a:t>1) تامین نیازهای طبیعی و دانی به قدر ضرورت</a:t>
            </a:r>
          </a:p>
          <a:p>
            <a:pPr marL="256032" lvl="1" indent="0" algn="r" rtl="1">
              <a:buNone/>
            </a:pPr>
            <a:r>
              <a:rPr lang="fa-IR" sz="2400" dirty="0" smtClean="0">
                <a:cs typeface="B Nazanin" pitchFamily="2" charset="-78"/>
              </a:rPr>
              <a:t>2) در راستای تامین نیازهای عالی و فطری   </a:t>
            </a:r>
          </a:p>
          <a:p>
            <a:pPr marL="0" indent="0" algn="r" rtl="1">
              <a:buNone/>
            </a:pPr>
            <a:r>
              <a:rPr lang="fa-IR" sz="2000" dirty="0" smtClean="0">
                <a:cs typeface="B Nazanin" pitchFamily="2" charset="-78"/>
              </a:rPr>
              <a:t> </a:t>
            </a:r>
            <a:endParaRPr lang="fa-IR" sz="2000" dirty="0">
              <a:cs typeface="B Nazanin" pitchFamily="2" charset="-78"/>
            </a:endParaRPr>
          </a:p>
          <a:p>
            <a:pPr marL="0" indent="0" algn="r" rtl="1">
              <a:buNone/>
            </a:pPr>
            <a:endParaRPr lang="fa-IR" sz="20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271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bg1"/>
            </a:gs>
            <a:gs pos="0">
              <a:schemeClr val="accent1">
                <a:lumMod val="60000"/>
                <a:lumOff val="40000"/>
              </a:schemeClr>
            </a:gs>
            <a:gs pos="38000">
              <a:schemeClr val="bg1"/>
            </a:gs>
            <a:gs pos="69000">
              <a:srgbClr val="00B0F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476672"/>
            <a:ext cx="7498080" cy="5771728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fa-IR" sz="2400" dirty="0">
                <a:solidFill>
                  <a:srgbClr val="0070C0"/>
                </a:solidFill>
                <a:cs typeface="B Nazanin" pitchFamily="2" charset="-78"/>
              </a:rPr>
              <a:t>تفسیر سوره </a:t>
            </a:r>
            <a:r>
              <a:rPr lang="fa-IR" sz="2400" dirty="0" smtClean="0">
                <a:solidFill>
                  <a:srgbClr val="0070C0"/>
                </a:solidFill>
                <a:cs typeface="B Nazanin" pitchFamily="2" charset="-78"/>
              </a:rPr>
              <a:t>حمد- </a:t>
            </a:r>
            <a:r>
              <a:rPr lang="fa-IR" sz="2400" dirty="0">
                <a:solidFill>
                  <a:srgbClr val="0070C0"/>
                </a:solidFill>
                <a:cs typeface="B Nazanin" pitchFamily="2" charset="-78"/>
              </a:rPr>
              <a:t>کتاب </a:t>
            </a:r>
            <a:r>
              <a:rPr lang="fa-IR" sz="2400" dirty="0" smtClean="0">
                <a:solidFill>
                  <a:srgbClr val="0070C0"/>
                </a:solidFill>
                <a:cs typeface="B Nazanin" pitchFamily="2" charset="-78"/>
              </a:rPr>
              <a:t>«بینش قرآنی»، </a:t>
            </a:r>
            <a:r>
              <a:rPr lang="fa-IR" sz="2400" dirty="0">
                <a:solidFill>
                  <a:srgbClr val="0070C0"/>
                </a:solidFill>
                <a:cs typeface="B Nazanin" pitchFamily="2" charset="-78"/>
              </a:rPr>
              <a:t>ج 1 </a:t>
            </a:r>
            <a:endParaRPr lang="en-US" sz="2400" dirty="0">
              <a:solidFill>
                <a:srgbClr val="0070C0"/>
              </a:solidFill>
              <a:cs typeface="B Nazanin" pitchFamily="2" charset="-78"/>
            </a:endParaRPr>
          </a:p>
          <a:p>
            <a:pPr marL="82296" indent="0">
              <a:buNone/>
            </a:pPr>
            <a:endParaRPr lang="en-US" sz="2400" dirty="0">
              <a:cs typeface="B Nazanin" pitchFamily="2" charset="-78"/>
            </a:endParaRPr>
          </a:p>
          <a:p>
            <a:pPr marL="82296" indent="0" algn="ctr">
              <a:buNone/>
            </a:pPr>
            <a:r>
              <a:rPr lang="fa-IR" sz="2800" dirty="0" smtClean="0">
                <a:cs typeface="B Nazanin" pitchFamily="2" charset="-78"/>
              </a:rPr>
              <a:t>بسم </a:t>
            </a:r>
            <a:r>
              <a:rPr lang="fa-IR" sz="2800" dirty="0">
                <a:cs typeface="B Nazanin" pitchFamily="2" charset="-78"/>
              </a:rPr>
              <a:t>الله الرحمن الرحیم</a:t>
            </a:r>
            <a:endParaRPr lang="en-US" sz="2800" dirty="0">
              <a:cs typeface="B Nazanin" pitchFamily="2" charset="-78"/>
            </a:endParaRPr>
          </a:p>
          <a:p>
            <a:pPr marL="82296" indent="0">
              <a:buNone/>
            </a:pPr>
            <a:r>
              <a:rPr lang="fa-IR" u="sng" dirty="0">
                <a:cs typeface="B Nazanin" pitchFamily="2" charset="-78"/>
              </a:rPr>
              <a:t>«اسم» </a:t>
            </a:r>
            <a:r>
              <a:rPr lang="fa-IR" sz="2400" dirty="0">
                <a:cs typeface="B Nazanin" pitchFamily="2" charset="-78"/>
              </a:rPr>
              <a:t>2 ریشه دارد:</a:t>
            </a:r>
            <a:endParaRPr lang="en-US" sz="2400" dirty="0">
              <a:cs typeface="B Nazanin" pitchFamily="2" charset="-78"/>
            </a:endParaRPr>
          </a:p>
          <a:p>
            <a:pPr lvl="1">
              <a:buClrTx/>
              <a:buFont typeface="Wingdings" pitchFamily="2" charset="2"/>
              <a:buChar char="ü"/>
            </a:pPr>
            <a:r>
              <a:rPr lang="fa-IR" sz="2000" dirty="0" smtClean="0">
                <a:cs typeface="B Nazanin" pitchFamily="2" charset="-78"/>
              </a:rPr>
              <a:t>وَسَم (سمه): </a:t>
            </a:r>
            <a:r>
              <a:rPr lang="fa-IR" sz="2000" dirty="0">
                <a:cs typeface="B Nazanin" pitchFamily="2" charset="-78"/>
              </a:rPr>
              <a:t>نشان، داغ، علامتی که بر اسب می زنند که معرف مالک شود؛</a:t>
            </a:r>
            <a:endParaRPr lang="en-US" sz="2000" dirty="0">
              <a:cs typeface="B Nazanin" pitchFamily="2" charset="-78"/>
            </a:endParaRPr>
          </a:p>
          <a:p>
            <a:pPr lvl="1">
              <a:buClrTx/>
              <a:buFont typeface="Wingdings" pitchFamily="2" charset="2"/>
              <a:buChar char="ü"/>
            </a:pPr>
            <a:r>
              <a:rPr lang="fa-IR" sz="2000" dirty="0" smtClean="0">
                <a:cs typeface="B Nazanin" pitchFamily="2" charset="-78"/>
              </a:rPr>
              <a:t>سُمُو</a:t>
            </a:r>
            <a:r>
              <a:rPr lang="fa-IR" sz="2000" dirty="0">
                <a:cs typeface="B Nazanin" pitchFamily="2" charset="-78"/>
              </a:rPr>
              <a:t>: بزرگی،  بلندی و </a:t>
            </a:r>
            <a:r>
              <a:rPr lang="fa-IR" sz="2000" dirty="0" smtClean="0">
                <a:cs typeface="B Nazanin" pitchFamily="2" charset="-78"/>
              </a:rPr>
              <a:t>رفعت</a:t>
            </a:r>
          </a:p>
          <a:p>
            <a:pPr marL="402336" lvl="1" indent="0">
              <a:buClrTx/>
              <a:buNone/>
            </a:pPr>
            <a:endParaRPr lang="en-US" sz="2000" dirty="0">
              <a:cs typeface="B Nazanin" pitchFamily="2" charset="-78"/>
            </a:endParaRPr>
          </a:p>
          <a:p>
            <a:pPr>
              <a:buClrTx/>
              <a:buFont typeface="Wingdings" pitchFamily="2" charset="2"/>
              <a:buChar char="v"/>
            </a:pPr>
            <a:r>
              <a:rPr lang="fa-IR" sz="2400" dirty="0">
                <a:cs typeface="B Nazanin" pitchFamily="2" charset="-78"/>
              </a:rPr>
              <a:t>نکته: برای اینکه « بسم الله الرحمن الرحیم» بخواهد نشان ایجاد کند، باید</a:t>
            </a:r>
            <a:r>
              <a:rPr lang="fa-IR" sz="2400" dirty="0" smtClean="0">
                <a:cs typeface="B Nazanin" pitchFamily="2" charset="-78"/>
              </a:rPr>
              <a:t>:</a:t>
            </a:r>
            <a:endParaRPr lang="en-US" sz="2400" dirty="0">
              <a:cs typeface="B Nazanin" pitchFamily="2" charset="-78"/>
            </a:endParaRPr>
          </a:p>
          <a:p>
            <a:pPr lvl="1">
              <a:buClrTx/>
              <a:buFont typeface="Wingdings" pitchFamily="2" charset="2"/>
              <a:buChar char="Ø"/>
            </a:pPr>
            <a:r>
              <a:rPr lang="fa-IR" sz="2000" dirty="0" smtClean="0">
                <a:cs typeface="B Nazanin" pitchFamily="2" charset="-78"/>
              </a:rPr>
              <a:t> اولا</a:t>
            </a:r>
            <a:r>
              <a:rPr lang="fa-IR" sz="2000" dirty="0">
                <a:cs typeface="B Nazanin" pitchFamily="2" charset="-78"/>
              </a:rPr>
              <a:t>، ابراز و اظهار شود: خودم و همه بشنوند که من صاحب و نشان دارم.</a:t>
            </a:r>
            <a:endParaRPr lang="en-US" sz="2000" dirty="0">
              <a:cs typeface="B Nazanin" pitchFamily="2" charset="-78"/>
            </a:endParaRPr>
          </a:p>
          <a:p>
            <a:pPr lvl="1">
              <a:buClrTx/>
              <a:buFont typeface="Wingdings" pitchFamily="2" charset="2"/>
              <a:buChar char="Ø"/>
            </a:pPr>
            <a:r>
              <a:rPr lang="fa-IR" sz="2000" dirty="0" smtClean="0">
                <a:cs typeface="B Nazanin" pitchFamily="2" charset="-78"/>
              </a:rPr>
              <a:t>ثانیا</a:t>
            </a:r>
            <a:r>
              <a:rPr lang="fa-IR" sz="2000" dirty="0">
                <a:cs typeface="B Nazanin" pitchFamily="2" charset="-78"/>
              </a:rPr>
              <a:t>، تکرار گردد: باید آن را در جان خود و دیگران حک کنیم</a:t>
            </a:r>
            <a:r>
              <a:rPr lang="fa-IR" sz="2000" dirty="0" smtClean="0">
                <a:cs typeface="B Nazanin" pitchFamily="2" charset="-78"/>
              </a:rPr>
              <a:t>.</a:t>
            </a:r>
          </a:p>
          <a:p>
            <a:pPr marL="82296" indent="0">
              <a:buClrTx/>
              <a:buNone/>
            </a:pPr>
            <a:endParaRPr lang="en-US" sz="2400" dirty="0">
              <a:cs typeface="B Nazanin" pitchFamily="2" charset="-78"/>
            </a:endParaRPr>
          </a:p>
          <a:p>
            <a:pPr marL="82296" indent="0">
              <a:buNone/>
            </a:pPr>
            <a:r>
              <a:rPr lang="fa-IR" sz="2400" dirty="0">
                <a:cs typeface="B Nazanin" pitchFamily="2" charset="-78"/>
              </a:rPr>
              <a:t>*بسم الله الرحمن الرحیم: بلندترین و مهمترین شعار مسلمانان </a:t>
            </a:r>
            <a:endParaRPr lang="en-US" sz="2400" dirty="0">
              <a:cs typeface="B Nazanin" pitchFamily="2" charset="-78"/>
            </a:endParaRPr>
          </a:p>
          <a:p>
            <a:pPr marL="82296" indent="0">
              <a:buNone/>
            </a:pPr>
            <a:endParaRPr lang="fa-IR" sz="1800" dirty="0">
              <a:cs typeface="2 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3345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42430"/>
            <a:ext cx="8229600" cy="612068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3200" dirty="0" smtClean="0">
                <a:solidFill>
                  <a:srgbClr val="00B050"/>
                </a:solidFill>
                <a:cs typeface="B Nazanin" panose="00000400000000000000" pitchFamily="2" charset="-78"/>
              </a:rPr>
              <a:t> </a:t>
            </a:r>
            <a:r>
              <a:rPr lang="fa-IR" sz="3600" dirty="0" smtClean="0">
                <a:solidFill>
                  <a:srgbClr val="00B050"/>
                </a:solidFill>
                <a:cs typeface="B Nazanin" pitchFamily="2" charset="-78"/>
              </a:rPr>
              <a:t>تبدیل معرفت به رفتار (چند نمونه کاربردی):</a:t>
            </a:r>
          </a:p>
          <a:p>
            <a:pPr marL="0" indent="0" algn="r" rtl="1">
              <a:buNone/>
            </a:pPr>
            <a:endParaRPr lang="fa-IR" sz="2800" dirty="0">
              <a:cs typeface="B Nazanin" pitchFamily="2" charset="-78"/>
            </a:endParaRPr>
          </a:p>
          <a:p>
            <a:pPr lvl="3" algn="r" rtl="1"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fa-IR" sz="2400" dirty="0" smtClean="0">
                <a:cs typeface="B Nazanin" pitchFamily="2" charset="-78"/>
              </a:rPr>
              <a:t> نشاط پس از </a:t>
            </a:r>
            <a:r>
              <a:rPr lang="fa-IR" sz="2400" b="1" dirty="0" smtClean="0">
                <a:cs typeface="B Nazanin" pitchFamily="2" charset="-78"/>
              </a:rPr>
              <a:t>زیارت</a:t>
            </a:r>
            <a:r>
              <a:rPr lang="fa-IR" sz="2400" dirty="0" smtClean="0">
                <a:cs typeface="B Nazanin" pitchFamily="2" charset="-78"/>
              </a:rPr>
              <a:t> یا عزاداری</a:t>
            </a:r>
          </a:p>
          <a:p>
            <a:pPr lvl="3" algn="r" rtl="1"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fa-IR" sz="2400" dirty="0" smtClean="0">
                <a:cs typeface="B Nazanin" pitchFamily="2" charset="-78"/>
              </a:rPr>
              <a:t> مقایسه حال خود بعد از مجلس</a:t>
            </a:r>
            <a:r>
              <a:rPr lang="fa-IR" sz="2400" b="1" dirty="0" smtClean="0">
                <a:cs typeface="B Nazanin" pitchFamily="2" charset="-78"/>
              </a:rPr>
              <a:t> گناه </a:t>
            </a:r>
            <a:r>
              <a:rPr lang="fa-IR" sz="2400" dirty="0" smtClean="0">
                <a:cs typeface="B Nazanin" pitchFamily="2" charset="-78"/>
              </a:rPr>
              <a:t>و مجلس</a:t>
            </a:r>
            <a:r>
              <a:rPr lang="fa-IR" sz="2400" b="1" dirty="0" smtClean="0">
                <a:cs typeface="B Nazanin" pitchFamily="2" charset="-78"/>
              </a:rPr>
              <a:t> یاد خدا</a:t>
            </a:r>
          </a:p>
          <a:p>
            <a:pPr lvl="3" algn="r" rtl="1"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fa-IR" sz="2400" dirty="0" smtClean="0">
                <a:cs typeface="B Nazanin" pitchFamily="2" charset="-78"/>
              </a:rPr>
              <a:t> مقایسه شادی ناشی از کسب پول یا رضایت </a:t>
            </a:r>
            <a:r>
              <a:rPr lang="fa-IR" sz="2400" b="1" dirty="0" smtClean="0">
                <a:cs typeface="B Nazanin" pitchFamily="2" charset="-78"/>
              </a:rPr>
              <a:t>انفاق</a:t>
            </a:r>
            <a:r>
              <a:rPr lang="fa-IR" sz="2400" dirty="0" smtClean="0">
                <a:cs typeface="B Nazanin" pitchFamily="2" charset="-78"/>
              </a:rPr>
              <a:t> آن در راه خدا</a:t>
            </a:r>
          </a:p>
          <a:p>
            <a:pPr lvl="3" algn="r" rtl="1"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fa-IR" sz="2400" dirty="0" smtClean="0">
                <a:solidFill>
                  <a:prstClr val="black"/>
                </a:solidFill>
                <a:cs typeface="B Nazanin" pitchFamily="2" charset="-78"/>
              </a:rPr>
              <a:t> یاد </a:t>
            </a:r>
            <a:r>
              <a:rPr lang="fa-IR" sz="2400" b="1" dirty="0">
                <a:solidFill>
                  <a:prstClr val="black"/>
                </a:solidFill>
                <a:cs typeface="B Nazanin" pitchFamily="2" charset="-78"/>
              </a:rPr>
              <a:t>معاد</a:t>
            </a:r>
            <a:r>
              <a:rPr lang="fa-IR" sz="2400" dirty="0">
                <a:solidFill>
                  <a:prstClr val="black"/>
                </a:solidFill>
                <a:cs typeface="B Nazanin" pitchFamily="2" charset="-78"/>
              </a:rPr>
              <a:t> و </a:t>
            </a:r>
            <a:r>
              <a:rPr lang="fa-IR" sz="2400" b="1" dirty="0">
                <a:solidFill>
                  <a:prstClr val="black"/>
                </a:solidFill>
                <a:cs typeface="B Nazanin" pitchFamily="2" charset="-78"/>
              </a:rPr>
              <a:t>مرگ</a:t>
            </a:r>
            <a:r>
              <a:rPr lang="fa-IR" sz="2400" dirty="0">
                <a:solidFill>
                  <a:prstClr val="black"/>
                </a:solidFill>
                <a:cs typeface="B Nazanin" pitchFamily="2" charset="-78"/>
              </a:rPr>
              <a:t> (مثال: دو نفر در قطار</a:t>
            </a:r>
            <a:r>
              <a:rPr lang="fa-IR" sz="2400" dirty="0" smtClean="0">
                <a:solidFill>
                  <a:prstClr val="black"/>
                </a:solidFill>
                <a:cs typeface="B Nazanin" pitchFamily="2" charset="-78"/>
              </a:rPr>
              <a:t>)</a:t>
            </a:r>
          </a:p>
          <a:p>
            <a:pPr marL="0" lvl="0" indent="0" algn="r" rtl="1">
              <a:buNone/>
            </a:pPr>
            <a:endParaRPr lang="fa-IR" sz="2800" dirty="0">
              <a:solidFill>
                <a:prstClr val="black"/>
              </a:solidFill>
              <a:cs typeface="B Nazanin" pitchFamily="2" charset="-78"/>
            </a:endParaRPr>
          </a:p>
          <a:p>
            <a:pPr marL="0" lvl="0" indent="0" algn="r" rtl="1">
              <a:buNone/>
            </a:pPr>
            <a:endParaRPr lang="fa-IR" sz="2800" dirty="0">
              <a:solidFill>
                <a:prstClr val="black"/>
              </a:solidFill>
              <a:cs typeface="B Nazanin" pitchFamily="2" charset="-78"/>
            </a:endParaRPr>
          </a:p>
          <a:p>
            <a:pPr marL="0" indent="0" algn="r" rtl="1">
              <a:buNone/>
            </a:pPr>
            <a:endParaRPr lang="fa-IR" sz="2000" dirty="0" smtClean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en-US" sz="20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320118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5649491"/>
          </a:xfrm>
        </p:spPr>
        <p:txBody>
          <a:bodyPr>
            <a:normAutofit/>
          </a:bodyPr>
          <a:lstStyle/>
          <a:p>
            <a:pPr marL="0" lvl="0" indent="0" algn="r" rtl="1">
              <a:buNone/>
            </a:pPr>
            <a:r>
              <a:rPr lang="fa-IR" sz="2400" dirty="0" smtClean="0">
                <a:solidFill>
                  <a:srgbClr val="00B050"/>
                </a:solidFill>
                <a:cs typeface="B Nazanin" pitchFamily="2" charset="-78"/>
              </a:rPr>
              <a:t>3. ر</a:t>
            </a:r>
            <a:r>
              <a:rPr lang="fa-IR" sz="2800" dirty="0" smtClean="0">
                <a:solidFill>
                  <a:srgbClr val="00B050"/>
                </a:solidFill>
                <a:cs typeface="B Nazanin" pitchFamily="2" charset="-78"/>
              </a:rPr>
              <a:t>بط </a:t>
            </a:r>
            <a:r>
              <a:rPr lang="fa-IR" sz="2800" dirty="0">
                <a:solidFill>
                  <a:srgbClr val="00B050"/>
                </a:solidFill>
                <a:cs typeface="B Nazanin" pitchFamily="2" charset="-78"/>
              </a:rPr>
              <a:t>و نسبت «آزادی» با </a:t>
            </a:r>
            <a:r>
              <a:rPr lang="fa-IR" sz="2800" dirty="0" smtClean="0">
                <a:solidFill>
                  <a:srgbClr val="00B050"/>
                </a:solidFill>
                <a:cs typeface="B Nazanin" pitchFamily="2" charset="-78"/>
              </a:rPr>
              <a:t>«موسیقی»:</a:t>
            </a:r>
          </a:p>
          <a:p>
            <a:pPr marL="0" lvl="0" indent="0" algn="r" rtl="1">
              <a:buNone/>
            </a:pPr>
            <a:endParaRPr lang="fa-IR" sz="1400" dirty="0">
              <a:solidFill>
                <a:srgbClr val="00B050"/>
              </a:solidFill>
              <a:cs typeface="B Nazanin" pitchFamily="2" charset="-78"/>
            </a:endParaRPr>
          </a:p>
          <a:p>
            <a:pPr lvl="1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Nazanin" pitchFamily="2" charset="-78"/>
              </a:rPr>
              <a:t>آیا موسیقی، شادی و نشاط ایجاد می کند؟</a:t>
            </a:r>
          </a:p>
          <a:p>
            <a:pPr lvl="1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Nazanin" pitchFamily="2" charset="-78"/>
              </a:rPr>
              <a:t>چرا  دین نسبت به موضوع موسیقی ولو حلالش روی خوش نشان نمی دهد؟</a:t>
            </a:r>
          </a:p>
          <a:p>
            <a:pPr lvl="1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Nazanin" pitchFamily="2" charset="-78"/>
              </a:rPr>
              <a:t>شادی و نشاط ناشی از </a:t>
            </a:r>
            <a:r>
              <a:rPr lang="fa-IR" sz="2000" dirty="0" smtClean="0">
                <a:solidFill>
                  <a:srgbClr val="FF0000"/>
                </a:solidFill>
                <a:cs typeface="B Nazanin" pitchFamily="2" charset="-78"/>
              </a:rPr>
              <a:t>موسیقی دانی</a:t>
            </a:r>
            <a:r>
              <a:rPr lang="fa-IR" sz="2000" dirty="0" smtClean="0">
                <a:cs typeface="B Nazanin" pitchFamily="2" charset="-78"/>
              </a:rPr>
              <a:t>: مشترک میان انسان، حیوان و گیاه</a:t>
            </a:r>
          </a:p>
          <a:p>
            <a:pPr lvl="1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prstClr val="black"/>
                </a:solidFill>
                <a:cs typeface="B Nazanin" pitchFamily="2" charset="-78"/>
              </a:rPr>
              <a:t>لزم تفکیک میان انواع موسیقی: حلال و </a:t>
            </a: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حرام</a:t>
            </a:r>
          </a:p>
          <a:p>
            <a:pPr lvl="1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000" dirty="0" smtClean="0">
                <a:cs typeface="B Nazanin" pitchFamily="2" charset="-78"/>
              </a:rPr>
              <a:t>چه نوع موسیقی، شادی و نشاط حقیقی را برای انسان می آورد؟ </a:t>
            </a:r>
            <a:r>
              <a:rPr lang="fa-IR" sz="2000" dirty="0" smtClean="0">
                <a:solidFill>
                  <a:srgbClr val="FF0000"/>
                </a:solidFill>
                <a:cs typeface="B Nazanin" pitchFamily="2" charset="-78"/>
              </a:rPr>
              <a:t>موسیقی</a:t>
            </a:r>
            <a:r>
              <a:rPr lang="fa-IR" sz="2000" dirty="0" smtClean="0">
                <a:cs typeface="B Nazanin" pitchFamily="2" charset="-78"/>
              </a:rPr>
              <a:t> </a:t>
            </a:r>
            <a:r>
              <a:rPr lang="fa-IR" sz="2000" dirty="0" smtClean="0">
                <a:solidFill>
                  <a:srgbClr val="FF0000"/>
                </a:solidFill>
                <a:cs typeface="B Nazanin" pitchFamily="2" charset="-78"/>
              </a:rPr>
              <a:t>عالی</a:t>
            </a:r>
          </a:p>
          <a:p>
            <a:pPr marL="0" lvl="0" indent="0" algn="r" rtl="1">
              <a:buNone/>
            </a:pPr>
            <a:endParaRPr lang="fa-IR" sz="1600" dirty="0" smtClean="0">
              <a:solidFill>
                <a:prstClr val="black"/>
              </a:solidFill>
              <a:cs typeface="B Nazanin" pitchFamily="2" charset="-78"/>
            </a:endParaRPr>
          </a:p>
          <a:p>
            <a:pPr marL="0" lvl="0" indent="0" algn="r" rtl="1">
              <a:buNone/>
            </a:pPr>
            <a:endParaRPr lang="fa-IR" sz="1600" dirty="0" smtClean="0">
              <a:solidFill>
                <a:prstClr val="black"/>
              </a:solidFill>
              <a:cs typeface="B Nazanin" pitchFamily="2" charset="-78"/>
            </a:endParaRPr>
          </a:p>
          <a:p>
            <a:pPr marL="0" lvl="0" indent="0" algn="r" rtl="1">
              <a:buNone/>
            </a:pPr>
            <a:endParaRPr lang="fa-IR" sz="1600" dirty="0" smtClean="0">
              <a:solidFill>
                <a:prstClr val="black"/>
              </a:solidFill>
              <a:cs typeface="B Nazanin" pitchFamily="2" charset="-78"/>
            </a:endParaRPr>
          </a:p>
          <a:p>
            <a:pPr marL="0" lvl="0" indent="0" algn="ctr" rtl="1">
              <a:buNone/>
            </a:pP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بشنو از نی چون حکایت می کند                  از جــدایی ها حکـایت می کند</a:t>
            </a:r>
          </a:p>
          <a:p>
            <a:pPr marL="0" lvl="0" indent="0" algn="ctr" rtl="1">
              <a:buNone/>
            </a:pP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  نشنو از نـی، نی نوای بینـواست                    بشنو از دل، دل حریم کبریاست</a:t>
            </a:r>
          </a:p>
          <a:p>
            <a:pPr marL="0" lvl="0" indent="0" algn="ctr" rtl="1">
              <a:buNone/>
            </a:pP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نی چو سوزد، تـل خاکستـر شود                 دل چو سوزد، محـرم دلبــر شود</a:t>
            </a:r>
          </a:p>
          <a:p>
            <a:pPr marL="0" lvl="0" indent="0" algn="r" rtl="1">
              <a:buNone/>
            </a:pPr>
            <a:endParaRPr lang="fa-IR" sz="1600" dirty="0">
              <a:solidFill>
                <a:prstClr val="black"/>
              </a:solidFill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02649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/>
          </a:bodyPr>
          <a:lstStyle/>
          <a:p>
            <a:pPr marL="0" lvl="0" indent="0" algn="r" rtl="1">
              <a:buNone/>
            </a:pPr>
            <a:r>
              <a:rPr lang="fa-IR" dirty="0" smtClean="0">
                <a:solidFill>
                  <a:srgbClr val="00B050"/>
                </a:solidFill>
                <a:cs typeface="B Nazanin" pitchFamily="2" charset="-78"/>
              </a:rPr>
              <a:t>4. تفاوت آزادی اسلام و غرب </a:t>
            </a:r>
            <a:endParaRPr lang="fa-IR" sz="2400" dirty="0">
              <a:solidFill>
                <a:srgbClr val="00B050"/>
              </a:solidFill>
              <a:cs typeface="B Nazanin" pitchFamily="2" charset="-78"/>
            </a:endParaRPr>
          </a:p>
          <a:p>
            <a:pPr marL="0" lvl="0" indent="0" algn="r" rtl="1">
              <a:buNone/>
            </a:pPr>
            <a:endParaRPr lang="fa-IR" sz="2800" b="1" dirty="0" smtClean="0">
              <a:solidFill>
                <a:prstClr val="black"/>
              </a:solidFill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sz="2800" dirty="0" smtClean="0">
                <a:solidFill>
                  <a:prstClr val="black"/>
                </a:solidFill>
                <a:cs typeface="B Nazanin" pitchFamily="2" charset="-78"/>
              </a:rPr>
              <a:t> </a:t>
            </a:r>
            <a:r>
              <a:rPr lang="fa-IR" dirty="0" smtClean="0">
                <a:solidFill>
                  <a:srgbClr val="FF0000"/>
                </a:solidFill>
                <a:cs typeface="B Nazanin" pitchFamily="2" charset="-78"/>
              </a:rPr>
              <a:t>دو رکن آزادی اسلامی: خدا و انسان. </a:t>
            </a:r>
          </a:p>
          <a:p>
            <a:pPr marL="0" indent="0" algn="ctr" rtl="1">
              <a:buNone/>
            </a:pPr>
            <a:r>
              <a:rPr lang="fa-IR" sz="2400" dirty="0" smtClean="0">
                <a:solidFill>
                  <a:prstClr val="black"/>
                </a:solidFill>
                <a:cs typeface="B Nazanin" pitchFamily="2" charset="-78"/>
              </a:rPr>
              <a:t>خدا به عنوان تکیه گاهی برای رهایی از هر قید و منع.</a:t>
            </a:r>
          </a:p>
          <a:p>
            <a:pPr marL="0" indent="0" algn="r" rtl="1">
              <a:buNone/>
            </a:pPr>
            <a:endParaRPr lang="fa-IR" dirty="0" smtClean="0">
              <a:solidFill>
                <a:prstClr val="black"/>
              </a:solidFill>
              <a:cs typeface="B Nazanin" pitchFamily="2" charset="-78"/>
            </a:endParaRPr>
          </a:p>
          <a:p>
            <a:pPr marL="0" indent="0" algn="r" rtl="1">
              <a:buNone/>
            </a:pPr>
            <a:endParaRPr lang="fa-IR" dirty="0">
              <a:solidFill>
                <a:prstClr val="black"/>
              </a:solidFill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dirty="0" smtClean="0">
                <a:solidFill>
                  <a:srgbClr val="00B050"/>
                </a:solidFill>
                <a:cs typeface="B Nazanin" pitchFamily="2" charset="-78"/>
              </a:rPr>
              <a:t>تفاوت در جهان بینی ها چگونه موجب تفاوت در تعریف آزادی میشود؟</a:t>
            </a:r>
          </a:p>
          <a:p>
            <a:pPr marL="256032" lvl="1" indent="0" algn="r" rtl="1">
              <a:buNone/>
            </a:pPr>
            <a:endParaRPr lang="fa-IR" sz="1050" dirty="0" smtClean="0">
              <a:solidFill>
                <a:srgbClr val="002060"/>
              </a:solidFill>
              <a:cs typeface="B Nazanin" pitchFamily="2" charset="-78"/>
            </a:endParaRPr>
          </a:p>
          <a:p>
            <a:pPr marL="256032" lvl="1" indent="0" algn="r" rtl="1">
              <a:buNone/>
            </a:pPr>
            <a:r>
              <a:rPr lang="fa-IR" sz="2400" dirty="0" smtClean="0">
                <a:solidFill>
                  <a:srgbClr val="002060"/>
                </a:solidFill>
                <a:cs typeface="B Nazanin" pitchFamily="2" charset="-78"/>
              </a:rPr>
              <a:t>مثال: دو نفر زندانی در دو اتاق</a:t>
            </a:r>
          </a:p>
          <a:p>
            <a:pPr marL="256032" lvl="1" indent="0" algn="r" rtl="1">
              <a:buNone/>
            </a:pPr>
            <a:r>
              <a:rPr lang="fa-IR" sz="2400" dirty="0" smtClean="0">
                <a:solidFill>
                  <a:prstClr val="black"/>
                </a:solidFill>
                <a:cs typeface="B Nazanin" pitchFamily="2" charset="-78"/>
              </a:rPr>
              <a:t>دموکراسی در اسلام: انسانیت رها شده</a:t>
            </a:r>
          </a:p>
          <a:p>
            <a:pPr marL="256032" lvl="1" indent="0" algn="r" rtl="1">
              <a:buNone/>
            </a:pPr>
            <a:r>
              <a:rPr lang="fa-IR" sz="2400" dirty="0" smtClean="0">
                <a:solidFill>
                  <a:prstClr val="black"/>
                </a:solidFill>
                <a:cs typeface="B Nazanin" pitchFamily="2" charset="-78"/>
              </a:rPr>
              <a:t>دموکراسی در غرب: حیوانیت رها شده</a:t>
            </a:r>
          </a:p>
          <a:p>
            <a:pPr marL="256032" lvl="1" indent="0" algn="r" rtl="1">
              <a:buNone/>
            </a:pPr>
            <a:r>
              <a:rPr lang="fa-IR" sz="2000" dirty="0" smtClean="0">
                <a:solidFill>
                  <a:srgbClr val="002060"/>
                </a:solidFill>
                <a:cs typeface="B Nazanin" pitchFamily="2" charset="-78"/>
              </a:rPr>
              <a:t>نکته: ساماندهی خیلی خوب حیوانیت رها شده ذیل قوانین و مقررات و سازوکارهای اجتماعی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7272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800" dirty="0" smtClean="0">
                <a:solidFill>
                  <a:srgbClr val="00B050"/>
                </a:solidFill>
                <a:cs typeface="B Nazanin" pitchFamily="2" charset="-78"/>
              </a:rPr>
              <a:t>5. ربط و نسبت «آزادی» با مفاهیم دیگر:</a:t>
            </a:r>
          </a:p>
          <a:p>
            <a:pPr marL="0" indent="0" algn="r" rtl="1">
              <a:buNone/>
            </a:pPr>
            <a:endParaRPr lang="fa-IR" sz="1600" dirty="0" smtClean="0">
              <a:cs typeface="B Nazanin" pitchFamily="2" charset="-78"/>
            </a:endParaRPr>
          </a:p>
          <a:p>
            <a:pPr lvl="2" algn="r" rtl="1">
              <a:buClr>
                <a:srgbClr val="FF0066"/>
              </a:buClr>
              <a:buFont typeface="Wingdings" panose="05000000000000000000" pitchFamily="2" charset="2"/>
              <a:buChar char="ü"/>
            </a:pPr>
            <a:r>
              <a:rPr lang="fa-IR" sz="2700" dirty="0" smtClean="0">
                <a:cs typeface="B Nazanin" pitchFamily="2" charset="-78"/>
              </a:rPr>
              <a:t> آزادی و فطرت</a:t>
            </a:r>
          </a:p>
          <a:p>
            <a:pPr lvl="2" algn="r" rtl="1">
              <a:buClr>
                <a:srgbClr val="FF0066"/>
              </a:buClr>
              <a:buFont typeface="Wingdings" panose="05000000000000000000" pitchFamily="2" charset="2"/>
              <a:buChar char="ü"/>
            </a:pPr>
            <a:r>
              <a:rPr lang="fa-IR" sz="2700" dirty="0" smtClean="0">
                <a:cs typeface="B Nazanin" pitchFamily="2" charset="-78"/>
              </a:rPr>
              <a:t> آزادی و عقل</a:t>
            </a:r>
          </a:p>
          <a:p>
            <a:pPr lvl="2" algn="r" rtl="1">
              <a:buClr>
                <a:srgbClr val="FF0066"/>
              </a:buClr>
              <a:buFont typeface="Wingdings" panose="05000000000000000000" pitchFamily="2" charset="2"/>
              <a:buChar char="ü"/>
            </a:pPr>
            <a:r>
              <a:rPr lang="fa-IR" sz="2700" dirty="0" smtClean="0">
                <a:cs typeface="B Nazanin" pitchFamily="2" charset="-78"/>
              </a:rPr>
              <a:t> آزادی و علم</a:t>
            </a:r>
          </a:p>
          <a:p>
            <a:pPr lvl="2" algn="r" rtl="1">
              <a:buClr>
                <a:srgbClr val="FF0066"/>
              </a:buClr>
              <a:buFont typeface="Wingdings" panose="05000000000000000000" pitchFamily="2" charset="2"/>
              <a:buChar char="ü"/>
            </a:pPr>
            <a:r>
              <a:rPr lang="fa-IR" sz="2700" dirty="0" smtClean="0">
                <a:cs typeface="B Nazanin" pitchFamily="2" charset="-78"/>
              </a:rPr>
              <a:t> آزادی و زهد</a:t>
            </a:r>
          </a:p>
          <a:p>
            <a:pPr lvl="2" algn="r" rtl="1">
              <a:buClr>
                <a:srgbClr val="FF0066"/>
              </a:buClr>
              <a:buFont typeface="Wingdings" panose="05000000000000000000" pitchFamily="2" charset="2"/>
              <a:buChar char="ü"/>
            </a:pPr>
            <a:r>
              <a:rPr lang="fa-IR" sz="2700" dirty="0" smtClean="0">
                <a:cs typeface="B Nazanin" pitchFamily="2" charset="-78"/>
              </a:rPr>
              <a:t> آزادی و اخلاق</a:t>
            </a:r>
          </a:p>
          <a:p>
            <a:pPr lvl="2" algn="r" rtl="1">
              <a:buClr>
                <a:srgbClr val="FF0066"/>
              </a:buClr>
              <a:buFont typeface="Wingdings" panose="05000000000000000000" pitchFamily="2" charset="2"/>
              <a:buChar char="ü"/>
            </a:pPr>
            <a:r>
              <a:rPr lang="fa-IR" sz="2700" dirty="0" smtClean="0">
                <a:cs typeface="B Nazanin" pitchFamily="2" charset="-78"/>
              </a:rPr>
              <a:t> آزادی و رمضان</a:t>
            </a:r>
          </a:p>
          <a:p>
            <a:pPr lvl="2" algn="r" rtl="1">
              <a:buClr>
                <a:srgbClr val="FF0066"/>
              </a:buClr>
              <a:buFont typeface="Wingdings" panose="05000000000000000000" pitchFamily="2" charset="2"/>
              <a:buChar char="ü"/>
            </a:pPr>
            <a:r>
              <a:rPr lang="fa-IR" sz="2700" dirty="0" smtClean="0">
                <a:cs typeface="B Nazanin" pitchFamily="2" charset="-78"/>
              </a:rPr>
              <a:t> آزادی و برده داری</a:t>
            </a:r>
          </a:p>
          <a:p>
            <a:pPr lvl="2" algn="r" rtl="1">
              <a:buClr>
                <a:srgbClr val="FF0066"/>
              </a:buClr>
              <a:buFont typeface="Wingdings" panose="05000000000000000000" pitchFamily="2" charset="2"/>
              <a:buChar char="ü"/>
            </a:pPr>
            <a:r>
              <a:rPr lang="fa-IR" sz="2700" dirty="0" smtClean="0">
                <a:cs typeface="B Nazanin" pitchFamily="2" charset="-78"/>
              </a:rPr>
              <a:t> آزادی و ملی گرایی</a:t>
            </a:r>
          </a:p>
          <a:p>
            <a:pPr algn="r" rtl="1">
              <a:buFont typeface="Wingdings" pitchFamily="2" charset="2"/>
              <a:buChar char="Ø"/>
            </a:pPr>
            <a:endParaRPr lang="fa-IR" sz="2400" dirty="0">
              <a:cs typeface="B Nazanin" pitchFamily="2" charset="-78"/>
            </a:endParaRPr>
          </a:p>
          <a:p>
            <a:pPr marL="109728" lvl="0" indent="0" algn="ctr" rtl="1">
              <a:buNone/>
            </a:pPr>
            <a:r>
              <a:rPr lang="fa-IR" sz="2800" dirty="0" smtClean="0">
                <a:solidFill>
                  <a:srgbClr val="002060"/>
                </a:solidFill>
                <a:cs typeface="B Nazanin" pitchFamily="2" charset="-78"/>
              </a:rPr>
              <a:t>* نکته </a:t>
            </a:r>
            <a:r>
              <a:rPr lang="fa-IR" sz="2800" dirty="0">
                <a:solidFill>
                  <a:srgbClr val="002060"/>
                </a:solidFill>
                <a:cs typeface="B Nazanin" pitchFamily="2" charset="-78"/>
              </a:rPr>
              <a:t>تربیتی در مورد کودکان: </a:t>
            </a:r>
            <a:r>
              <a:rPr lang="fa-IR" sz="2800" dirty="0" smtClean="0">
                <a:solidFill>
                  <a:srgbClr val="002060"/>
                </a:solidFill>
                <a:cs typeface="B Nazanin" pitchFamily="2" charset="-78"/>
              </a:rPr>
              <a:t>هدیه + جنبه </a:t>
            </a:r>
            <a:r>
              <a:rPr lang="fa-IR" sz="2800" dirty="0">
                <a:solidFill>
                  <a:srgbClr val="002060"/>
                </a:solidFill>
                <a:cs typeface="B Nazanin" pitchFamily="2" charset="-78"/>
              </a:rPr>
              <a:t>عالی </a:t>
            </a:r>
            <a:r>
              <a:rPr lang="fa-IR" sz="2800" dirty="0" smtClean="0">
                <a:solidFill>
                  <a:srgbClr val="002060"/>
                </a:solidFill>
                <a:cs typeface="B Nazanin" pitchFamily="2" charset="-78"/>
              </a:rPr>
              <a:t>*</a:t>
            </a:r>
            <a:endParaRPr lang="fa-IR" sz="2800" dirty="0">
              <a:solidFill>
                <a:srgbClr val="002060"/>
              </a:solidFill>
              <a:cs typeface="B Nazanin" pitchFamily="2" charset="-78"/>
            </a:endParaRPr>
          </a:p>
          <a:p>
            <a:pPr algn="r" rtl="1">
              <a:buFont typeface="Wingdings" pitchFamily="2" charset="2"/>
              <a:buChar char="Ø"/>
            </a:pPr>
            <a:endParaRPr lang="fa-IR" sz="2800" dirty="0" smtClean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291510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dirty="0">
                <a:cs typeface="B Nazanin" pitchFamily="2" charset="-78"/>
              </a:rPr>
              <a:t>مبحث دوم: آزادی عقیده و فکر</a:t>
            </a:r>
            <a:endParaRPr lang="en-US" dirty="0"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cs typeface="B Nazanin" pitchFamily="2" charset="-78"/>
              </a:rPr>
              <a:t> </a:t>
            </a:r>
            <a:endParaRPr lang="en-US" dirty="0">
              <a:cs typeface="B Nazanin" pitchFamily="2" charset="-78"/>
            </a:endParaRPr>
          </a:p>
          <a:p>
            <a:pPr marL="0" indent="0" algn="ctr" rtl="1">
              <a:buNone/>
            </a:pPr>
            <a:r>
              <a:rPr lang="fa-IR" dirty="0">
                <a:solidFill>
                  <a:srgbClr val="00B050"/>
                </a:solidFill>
                <a:cs typeface="B Nazanin" pitchFamily="2" charset="-78"/>
              </a:rPr>
              <a:t>جایگاه بحث</a:t>
            </a:r>
            <a:r>
              <a:rPr lang="fa-IR" dirty="0" smtClean="0">
                <a:solidFill>
                  <a:srgbClr val="00B050"/>
                </a:solidFill>
                <a:cs typeface="B Nazanin" pitchFamily="2" charset="-78"/>
              </a:rPr>
              <a:t>:</a:t>
            </a:r>
          </a:p>
          <a:p>
            <a:pPr marL="0" indent="0" algn="ctr" rtl="1">
              <a:buNone/>
            </a:pPr>
            <a:r>
              <a:rPr lang="fa-IR" dirty="0" smtClean="0">
                <a:solidFill>
                  <a:srgbClr val="00B050"/>
                </a:solidFill>
                <a:cs typeface="B Nazanin" pitchFamily="2" charset="-78"/>
              </a:rPr>
              <a:t> </a:t>
            </a:r>
            <a:r>
              <a:rPr lang="fa-IR" dirty="0">
                <a:solidFill>
                  <a:srgbClr val="00B050"/>
                </a:solidFill>
                <a:cs typeface="B Nazanin" pitchFamily="2" charset="-78"/>
              </a:rPr>
              <a:t>آزادی فکر وعقیده از انواع آزادی های اجتماعی</a:t>
            </a:r>
            <a:endParaRPr lang="en-US" dirty="0">
              <a:solidFill>
                <a:srgbClr val="00B050"/>
              </a:solidFill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cs typeface="B Nazanin" pitchFamily="2" charset="-78"/>
              </a:rPr>
              <a:t> </a:t>
            </a:r>
            <a:endParaRPr lang="en-US" dirty="0"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sz="2400" dirty="0">
                <a:solidFill>
                  <a:srgbClr val="0070C0"/>
                </a:solidFill>
                <a:cs typeface="B Nazanin" pitchFamily="2" charset="-78"/>
              </a:rPr>
              <a:t>معنای تفکر: قوه ای در انسان، ناشی از عقل </a:t>
            </a:r>
            <a:r>
              <a:rPr lang="fa-IR" sz="2400" dirty="0" smtClean="0">
                <a:solidFill>
                  <a:srgbClr val="0070C0"/>
                </a:solidFill>
                <a:cs typeface="B Nazanin" pitchFamily="2" charset="-78"/>
              </a:rPr>
              <a:t>انسان</a:t>
            </a:r>
            <a:endParaRPr lang="en-US" sz="2400" dirty="0">
              <a:solidFill>
                <a:srgbClr val="0070C0"/>
              </a:solidFill>
              <a:cs typeface="B Nazanin" pitchFamily="2" charset="-78"/>
            </a:endParaRPr>
          </a:p>
          <a:p>
            <a:pPr lvl="1" algn="r" rtl="1">
              <a:buFont typeface="Wingdings" pitchFamily="2" charset="2"/>
              <a:buChar char="§"/>
            </a:pPr>
            <a:r>
              <a:rPr lang="fa-IR" sz="2400" dirty="0">
                <a:cs typeface="B Nazanin" pitchFamily="2" charset="-78"/>
              </a:rPr>
              <a:t>تجزیه و تحلیل معلومات و رسیدن به از معلوم به مجهول ≠ وهم و خیال</a:t>
            </a:r>
            <a:endParaRPr lang="en-US" sz="2400" dirty="0">
              <a:cs typeface="B Nazanin" pitchFamily="2" charset="-78"/>
            </a:endParaRPr>
          </a:p>
          <a:p>
            <a:pPr lvl="1" algn="r" rtl="1">
              <a:buFont typeface="Wingdings" pitchFamily="2" charset="2"/>
              <a:buChar char="§"/>
            </a:pPr>
            <a:r>
              <a:rPr lang="fa-IR" sz="2400" dirty="0">
                <a:cs typeface="B Nazanin" pitchFamily="2" charset="-78"/>
              </a:rPr>
              <a:t>کشف حقایق تا آنجا که مقدور است</a:t>
            </a:r>
            <a:endParaRPr lang="en-US" sz="2400" dirty="0"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cs typeface="B Nazanin" pitchFamily="2" charset="-78"/>
              </a:rPr>
              <a:t> </a:t>
            </a:r>
            <a:endParaRPr lang="en-US" dirty="0"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sz="2400" dirty="0">
                <a:solidFill>
                  <a:srgbClr val="0070C0"/>
                </a:solidFill>
                <a:cs typeface="B Nazanin" pitchFamily="2" charset="-78"/>
              </a:rPr>
              <a:t>معنای عقیده: در اصل لغت «اعتقاد» از ماده «عقد و انعقاد»      </a:t>
            </a:r>
            <a:endParaRPr lang="fa-IR" sz="2400" dirty="0" smtClean="0">
              <a:solidFill>
                <a:srgbClr val="0070C0"/>
              </a:solidFill>
              <a:cs typeface="B Nazanin" pitchFamily="2" charset="-78"/>
            </a:endParaRPr>
          </a:p>
          <a:p>
            <a:pPr lvl="1" algn="r" rtl="1">
              <a:buFont typeface="Wingdings" pitchFamily="2" charset="2"/>
              <a:buChar char="§"/>
            </a:pPr>
            <a:r>
              <a:rPr lang="fa-IR" sz="2400" dirty="0" smtClean="0">
                <a:cs typeface="B Nazanin" pitchFamily="2" charset="-78"/>
              </a:rPr>
              <a:t>به </a:t>
            </a:r>
            <a:r>
              <a:rPr lang="fa-IR" sz="2400" dirty="0">
                <a:cs typeface="B Nazanin" pitchFamily="2" charset="-78"/>
              </a:rPr>
              <a:t>معنای بستن و منعقد شدن: دل بستن به چیزی</a:t>
            </a:r>
            <a:endParaRPr lang="en-US" sz="2400" dirty="0">
              <a:cs typeface="B Nazanin" pitchFamily="2" charset="-78"/>
            </a:endParaRPr>
          </a:p>
          <a:p>
            <a:pPr marL="0" indent="0" algn="r" rtl="1">
              <a:buNone/>
            </a:pPr>
            <a:endParaRPr lang="fa-IR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346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120680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fa-IR" sz="3200" dirty="0">
                <a:solidFill>
                  <a:srgbClr val="00B050"/>
                </a:solidFill>
                <a:cs typeface="B Nazanin" pitchFamily="2" charset="-78"/>
              </a:rPr>
              <a:t>راه های ایجاد </a:t>
            </a:r>
            <a:r>
              <a:rPr lang="fa-IR" sz="3200" dirty="0" smtClean="0">
                <a:solidFill>
                  <a:srgbClr val="00B050"/>
                </a:solidFill>
                <a:cs typeface="B Nazanin" pitchFamily="2" charset="-78"/>
              </a:rPr>
              <a:t>عقیده :         </a:t>
            </a:r>
          </a:p>
          <a:p>
            <a:pPr marL="0" indent="0" algn="r" rtl="1">
              <a:buNone/>
            </a:pPr>
            <a:endParaRPr lang="fa-IR" sz="1800" dirty="0" smtClean="0">
              <a:cs typeface="B Nazanin" pitchFamily="2" charset="-78"/>
            </a:endParaRPr>
          </a:p>
          <a:p>
            <a:pPr lvl="1" algn="r" rtl="1">
              <a:buFont typeface="Wingdings" panose="05000000000000000000" pitchFamily="2" charset="2"/>
              <a:buChar char="q"/>
            </a:pPr>
            <a:r>
              <a:rPr lang="fa-IR" sz="2400" dirty="0" smtClean="0">
                <a:cs typeface="B Nazanin" pitchFamily="2" charset="-78"/>
              </a:rPr>
              <a:t>   از </a:t>
            </a:r>
            <a:r>
              <a:rPr lang="fa-IR" sz="2400" dirty="0">
                <a:cs typeface="B Nazanin" pitchFamily="2" charset="-78"/>
              </a:rPr>
              <a:t>راه </a:t>
            </a:r>
            <a:r>
              <a:rPr lang="fa-IR" sz="2400" dirty="0" smtClean="0">
                <a:solidFill>
                  <a:srgbClr val="FF0000"/>
                </a:solidFill>
                <a:cs typeface="B Nazanin" pitchFamily="2" charset="-78"/>
              </a:rPr>
              <a:t>تفکر</a:t>
            </a:r>
          </a:p>
          <a:p>
            <a:pPr lvl="1" algn="r" rtl="1">
              <a:buFont typeface="Wingdings" panose="05000000000000000000" pitchFamily="2" charset="2"/>
              <a:buChar char="q"/>
            </a:pPr>
            <a:endParaRPr lang="en-US" sz="1100" dirty="0">
              <a:cs typeface="B Nazanin" pitchFamily="2" charset="-78"/>
            </a:endParaRPr>
          </a:p>
          <a:p>
            <a:pPr lvl="1" algn="r" rtl="1">
              <a:buFont typeface="Wingdings" panose="05000000000000000000" pitchFamily="2" charset="2"/>
              <a:buChar char="q"/>
            </a:pPr>
            <a:r>
              <a:rPr lang="fa-IR" sz="2400" dirty="0">
                <a:cs typeface="B Nazanin" pitchFamily="2" charset="-78"/>
              </a:rPr>
              <a:t>   </a:t>
            </a:r>
            <a:r>
              <a:rPr lang="fa-IR" sz="2400" dirty="0" smtClean="0">
                <a:cs typeface="B Nazanin" pitchFamily="2" charset="-78"/>
              </a:rPr>
              <a:t>بر مبنای احساسات: </a:t>
            </a:r>
          </a:p>
          <a:p>
            <a:pPr lvl="1" algn="r" rtl="1">
              <a:buFont typeface="Wingdings" panose="05000000000000000000" pitchFamily="2" charset="2"/>
              <a:buChar char="q"/>
            </a:pPr>
            <a:endParaRPr lang="fa-IR" sz="300" dirty="0" smtClean="0">
              <a:cs typeface="B Nazanin" pitchFamily="2" charset="-78"/>
            </a:endParaRPr>
          </a:p>
          <a:p>
            <a:pPr lvl="1" algn="r" rtl="1">
              <a:buFont typeface="Wingdings" panose="05000000000000000000" pitchFamily="2" charset="2"/>
              <a:buChar char="q"/>
            </a:pPr>
            <a:endParaRPr lang="fa-IR" sz="200" dirty="0" smtClean="0">
              <a:cs typeface="B Nazanin" pitchFamily="2" charset="-78"/>
            </a:endParaRPr>
          </a:p>
          <a:p>
            <a:pPr marL="1463040" lvl="5" algn="r" rtl="1">
              <a:buClr>
                <a:schemeClr val="tx1"/>
              </a:buClr>
              <a:buFont typeface="+mj-lt"/>
              <a:buAutoNum type="arabicPeriod"/>
            </a:pPr>
            <a:r>
              <a:rPr lang="fa-IR" sz="2000" dirty="0" smtClean="0">
                <a:cs typeface="B Nazanin" pitchFamily="2" charset="-78"/>
              </a:rPr>
              <a:t> بر مبنای تعصبات</a:t>
            </a:r>
          </a:p>
          <a:p>
            <a:pPr marL="1463040" lvl="5" algn="r" rtl="1">
              <a:buClr>
                <a:schemeClr val="tx1"/>
              </a:buClr>
              <a:buFont typeface="+mj-lt"/>
              <a:buAutoNum type="arabicPeriod"/>
            </a:pPr>
            <a:r>
              <a:rPr lang="fa-IR" sz="2000" dirty="0" smtClean="0">
                <a:cs typeface="B Nazanin" pitchFamily="2" charset="-78"/>
              </a:rPr>
              <a:t> خرافات</a:t>
            </a:r>
          </a:p>
          <a:p>
            <a:pPr marL="1463040" lvl="5" algn="r" rtl="1">
              <a:buClr>
                <a:schemeClr val="tx1"/>
              </a:buClr>
              <a:buFont typeface="+mj-lt"/>
              <a:buAutoNum type="arabicPeriod"/>
            </a:pPr>
            <a:r>
              <a:rPr lang="fa-IR" sz="2000" dirty="0" smtClean="0">
                <a:cs typeface="B Nazanin" pitchFamily="2" charset="-78"/>
              </a:rPr>
              <a:t> تجددگرایی افراطی</a:t>
            </a:r>
          </a:p>
          <a:p>
            <a:pPr marL="1463040" lvl="5" algn="r" rtl="1">
              <a:buClr>
                <a:schemeClr val="tx1"/>
              </a:buClr>
              <a:buFont typeface="+mj-lt"/>
              <a:buAutoNum type="arabicPeriod"/>
            </a:pPr>
            <a:r>
              <a:rPr lang="fa-IR" sz="2000" dirty="0" smtClean="0">
                <a:cs typeface="B Nazanin" pitchFamily="2" charset="-78"/>
              </a:rPr>
              <a:t> سنت گرایی افراطی</a:t>
            </a:r>
          </a:p>
          <a:p>
            <a:pPr marL="1463040" lvl="5" algn="r" rtl="1">
              <a:buClr>
                <a:schemeClr val="tx1"/>
              </a:buClr>
              <a:buFont typeface="+mj-lt"/>
              <a:buAutoNum type="arabicPeriod"/>
            </a:pPr>
            <a:r>
              <a:rPr lang="fa-IR" sz="2000" dirty="0" smtClean="0">
                <a:cs typeface="B Nazanin" pitchFamily="2" charset="-78"/>
              </a:rPr>
              <a:t> آداب و رسوم غلط</a:t>
            </a:r>
          </a:p>
          <a:p>
            <a:pPr marL="0" indent="0" algn="r" rtl="1">
              <a:buNone/>
            </a:pPr>
            <a:endParaRPr lang="fa-IR" sz="3600" dirty="0" smtClean="0"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sz="2400" dirty="0" smtClean="0">
                <a:cs typeface="B Nazanin" pitchFamily="2" charset="-78"/>
              </a:rPr>
              <a:t>نکته: باید میان سه نوع آداب و رسوم تفکیک قایل شد: </a:t>
            </a:r>
          </a:p>
          <a:p>
            <a:pPr marL="598932" lvl="1" indent="-342900" algn="r" rtl="1">
              <a:buFont typeface="Courier New" panose="02070309020205020404" pitchFamily="49" charset="0"/>
              <a:buChar char="o"/>
            </a:pPr>
            <a:r>
              <a:rPr lang="fa-IR" sz="2000" dirty="0" smtClean="0">
                <a:cs typeface="B Nazanin" pitchFamily="2" charset="-78"/>
              </a:rPr>
              <a:t>رسوم مثبت (صله رحم)</a:t>
            </a:r>
          </a:p>
          <a:p>
            <a:pPr marL="598932" lvl="1" indent="-342900" algn="r" rtl="1">
              <a:buFont typeface="Courier New" panose="02070309020205020404" pitchFamily="49" charset="0"/>
              <a:buChar char="o"/>
            </a:pPr>
            <a:r>
              <a:rPr lang="fa-IR" sz="2000" dirty="0" smtClean="0">
                <a:cs typeface="B Nazanin" pitchFamily="2" charset="-78"/>
              </a:rPr>
              <a:t>رسوم منفی (چهارشنبه سوری)</a:t>
            </a:r>
          </a:p>
          <a:p>
            <a:pPr marL="598932" lvl="1" indent="-342900" algn="r" rtl="1">
              <a:buFont typeface="Courier New" panose="02070309020205020404" pitchFamily="49" charset="0"/>
              <a:buChar char="o"/>
            </a:pPr>
            <a:r>
              <a:rPr lang="fa-IR" sz="2000" dirty="0" smtClean="0">
                <a:cs typeface="B Nazanin" pitchFamily="2" charset="-78"/>
              </a:rPr>
              <a:t>رسومی که دین در مورد آنها ساکت است (سفره هفت سین)</a:t>
            </a:r>
            <a:endParaRPr lang="fa-IR" sz="20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1007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76664"/>
          </a:xfrm>
        </p:spPr>
        <p:txBody>
          <a:bodyPr>
            <a:normAutofit/>
          </a:bodyPr>
          <a:lstStyle/>
          <a:p>
            <a:pPr marL="493776" lvl="2" indent="0" algn="r" rtl="1">
              <a:buNone/>
            </a:pPr>
            <a:r>
              <a:rPr lang="fa-IR" sz="2600" dirty="0" smtClean="0">
                <a:solidFill>
                  <a:prstClr val="black"/>
                </a:solidFill>
                <a:cs typeface="B Nazanin" pitchFamily="2" charset="-78"/>
              </a:rPr>
              <a:t> موضوع +  </a:t>
            </a:r>
            <a:r>
              <a:rPr lang="fa-IR" sz="2600" dirty="0">
                <a:solidFill>
                  <a:prstClr val="black"/>
                </a:solidFill>
                <a:cs typeface="B Nazanin" pitchFamily="2" charset="-78"/>
              </a:rPr>
              <a:t>محمول   =    قضیه    </a:t>
            </a:r>
          </a:p>
          <a:p>
            <a:pPr marL="493776" lvl="2" indent="0" algn="r" rtl="1">
              <a:buNone/>
            </a:pPr>
            <a:r>
              <a:rPr lang="fa-IR" sz="2600" dirty="0">
                <a:solidFill>
                  <a:prstClr val="black"/>
                </a:solidFill>
                <a:cs typeface="B Nazanin" pitchFamily="2" charset="-78"/>
              </a:rPr>
              <a:t> قضیه </a:t>
            </a:r>
            <a:r>
              <a:rPr lang="fa-IR" sz="2600" dirty="0" smtClean="0">
                <a:solidFill>
                  <a:prstClr val="black"/>
                </a:solidFill>
                <a:cs typeface="B Nazanin" pitchFamily="2" charset="-78"/>
              </a:rPr>
              <a:t> +  (</a:t>
            </a:r>
            <a:r>
              <a:rPr lang="fa-IR" sz="2600" dirty="0">
                <a:solidFill>
                  <a:prstClr val="black"/>
                </a:solidFill>
                <a:cs typeface="B Nazanin" pitchFamily="2" charset="-78"/>
              </a:rPr>
              <a:t>گره خوردن به ) دل    =   عقیده: دل بستگی </a:t>
            </a:r>
          </a:p>
          <a:p>
            <a:pPr marL="0" lvl="0" indent="0" algn="r" rtl="1">
              <a:buNone/>
            </a:pPr>
            <a:endParaRPr lang="fa-IR" sz="2000" dirty="0" smtClean="0">
              <a:solidFill>
                <a:prstClr val="black"/>
              </a:solidFill>
              <a:cs typeface="B Nazanin" pitchFamily="2" charset="-78"/>
            </a:endParaRPr>
          </a:p>
          <a:p>
            <a:pPr marL="0" lvl="0" indent="0" algn="r" rtl="1">
              <a:buNone/>
            </a:pP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مثال</a:t>
            </a:r>
            <a:r>
              <a:rPr lang="fa-IR" sz="2000" dirty="0">
                <a:solidFill>
                  <a:prstClr val="black"/>
                </a:solidFill>
                <a:cs typeface="B Nazanin" pitchFamily="2" charset="-78"/>
              </a:rPr>
              <a:t>: </a:t>
            </a:r>
          </a:p>
          <a:p>
            <a:pPr marL="0" lvl="0" indent="0" algn="r" rtl="1">
              <a:buNone/>
            </a:pPr>
            <a:r>
              <a:rPr lang="fa-IR" sz="2000" dirty="0">
                <a:solidFill>
                  <a:prstClr val="black"/>
                </a:solidFill>
                <a:cs typeface="B Nazanin" pitchFamily="2" charset="-78"/>
              </a:rPr>
              <a:t>زید خوب است (قضیه)</a:t>
            </a:r>
          </a:p>
          <a:p>
            <a:pPr marL="0" lvl="0" indent="0" algn="r" rtl="1">
              <a:buNone/>
            </a:pPr>
            <a:r>
              <a:rPr lang="fa-IR" sz="2000" dirty="0">
                <a:solidFill>
                  <a:prstClr val="black"/>
                </a:solidFill>
                <a:cs typeface="B Nazanin" pitchFamily="2" charset="-78"/>
              </a:rPr>
              <a:t>اعتقاد و باور به اینکه زید، خوب است (عقیده)</a:t>
            </a:r>
          </a:p>
          <a:p>
            <a:pPr marL="0" lvl="0" indent="0" algn="r" rtl="1">
              <a:buNone/>
            </a:pPr>
            <a:endParaRPr lang="fa-IR" sz="2000" dirty="0" smtClean="0">
              <a:solidFill>
                <a:prstClr val="black"/>
              </a:solidFill>
              <a:cs typeface="B Nazanin" pitchFamily="2" charset="-78"/>
            </a:endParaRPr>
          </a:p>
          <a:p>
            <a:pPr marL="0" lvl="0" indent="0" algn="r" rtl="1">
              <a:buNone/>
            </a:pPr>
            <a:endParaRPr lang="fa-IR" sz="2000" dirty="0">
              <a:solidFill>
                <a:prstClr val="black"/>
              </a:solidFill>
              <a:cs typeface="B Nazanin" pitchFamily="2" charset="-78"/>
            </a:endParaRPr>
          </a:p>
          <a:p>
            <a:pPr marL="0" lvl="0" indent="0" algn="r" rtl="1">
              <a:buNone/>
            </a:pPr>
            <a:r>
              <a:rPr lang="fa-IR" sz="2800" dirty="0">
                <a:solidFill>
                  <a:srgbClr val="00B050"/>
                </a:solidFill>
                <a:cs typeface="B Nazanin" pitchFamily="2" charset="-78"/>
              </a:rPr>
              <a:t>دیدگاه اسلام :</a:t>
            </a:r>
          </a:p>
          <a:p>
            <a:pPr lvl="1" algn="r" rtl="1">
              <a:buFont typeface="Wingdings" pitchFamily="2" charset="2"/>
              <a:buChar char="Ø"/>
            </a:pPr>
            <a:r>
              <a:rPr lang="fa-IR" sz="2000" dirty="0">
                <a:solidFill>
                  <a:prstClr val="black"/>
                </a:solidFill>
                <a:cs typeface="B Nazanin" pitchFamily="2" charset="-78"/>
              </a:rPr>
              <a:t> </a:t>
            </a: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  </a:t>
            </a:r>
            <a:r>
              <a:rPr lang="fa-IR" sz="2000" dirty="0">
                <a:solidFill>
                  <a:prstClr val="black"/>
                </a:solidFill>
                <a:cs typeface="B Nazanin" pitchFamily="2" charset="-78"/>
              </a:rPr>
              <a:t>آزادی کامل </a:t>
            </a: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اندیشه و تفکر</a:t>
            </a:r>
            <a:endParaRPr lang="en-US" sz="2000" dirty="0">
              <a:solidFill>
                <a:prstClr val="black"/>
              </a:solidFill>
              <a:cs typeface="B Nazanin" pitchFamily="2" charset="-78"/>
            </a:endParaRPr>
          </a:p>
          <a:p>
            <a:pPr lvl="1" algn="r" rtl="1">
              <a:buFont typeface="Wingdings" pitchFamily="2" charset="2"/>
              <a:buChar char="Ø"/>
            </a:pPr>
            <a:r>
              <a:rPr lang="fa-IR" sz="2000" dirty="0">
                <a:solidFill>
                  <a:prstClr val="black"/>
                </a:solidFill>
                <a:cs typeface="B Nazanin" pitchFamily="2" charset="-78"/>
              </a:rPr>
              <a:t> </a:t>
            </a: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  </a:t>
            </a:r>
            <a:r>
              <a:rPr lang="fa-IR" sz="2000" dirty="0">
                <a:solidFill>
                  <a:prstClr val="black"/>
                </a:solidFill>
                <a:cs typeface="B Nazanin" pitchFamily="2" charset="-78"/>
              </a:rPr>
              <a:t>آزادی محدود عقیده: عدم پذیرش عقاید بدون اندیشه و </a:t>
            </a: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استدلال</a:t>
            </a:r>
          </a:p>
          <a:p>
            <a:pPr lvl="1" algn="r" rtl="1">
              <a:buFont typeface="Wingdings" pitchFamily="2" charset="2"/>
              <a:buChar char="Ø"/>
            </a:pPr>
            <a:endParaRPr lang="fa-IR" sz="2000" dirty="0" smtClean="0">
              <a:solidFill>
                <a:prstClr val="black"/>
              </a:solidFill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sz="2800" dirty="0" smtClean="0">
                <a:solidFill>
                  <a:srgbClr val="002060"/>
                </a:solidFill>
                <a:cs typeface="B Nazanin" pitchFamily="2" charset="-78"/>
              </a:rPr>
              <a:t>نکته: دلیل محدود بودن آزادی عقیده، نامحدود بودن آزادی تفکر است</a:t>
            </a:r>
            <a:endParaRPr lang="fa-IR" sz="3200" dirty="0">
              <a:solidFill>
                <a:srgbClr val="002060"/>
              </a:solidFill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6349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dirty="0">
                <a:solidFill>
                  <a:srgbClr val="00B050"/>
                </a:solidFill>
                <a:cs typeface="B Nazanin" pitchFamily="2" charset="-78"/>
              </a:rPr>
              <a:t>دیدگاه اسلام در مورد آزادی تفکر</a:t>
            </a:r>
            <a:r>
              <a:rPr lang="fa-IR" dirty="0" smtClean="0">
                <a:solidFill>
                  <a:srgbClr val="00B050"/>
                </a:solidFill>
                <a:cs typeface="B Nazanin" pitchFamily="2" charset="-78"/>
              </a:rPr>
              <a:t>:</a:t>
            </a:r>
          </a:p>
          <a:p>
            <a:pPr marL="171450" indent="-171450" algn="r" rtl="1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en-US" sz="1100" dirty="0">
              <a:solidFill>
                <a:srgbClr val="00B050"/>
              </a:solidFill>
              <a:cs typeface="B Nazanin" pitchFamily="2" charset="-78"/>
            </a:endParaRPr>
          </a:p>
          <a:p>
            <a:pPr lvl="1" algn="r" rtl="1">
              <a:lnSpc>
                <a:spcPct val="150000"/>
              </a:lnSpc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a-IR" dirty="0">
                <a:cs typeface="B Nazanin" pitchFamily="2" charset="-78"/>
              </a:rPr>
              <a:t>به رسمیت شناختن </a:t>
            </a:r>
            <a:r>
              <a:rPr lang="fa-IR" dirty="0">
                <a:solidFill>
                  <a:prstClr val="black"/>
                </a:solidFill>
                <a:cs typeface="B Nazanin" pitchFamily="2" charset="-78"/>
              </a:rPr>
              <a:t>مطلق </a:t>
            </a:r>
            <a:r>
              <a:rPr lang="fa-IR" dirty="0" smtClean="0">
                <a:cs typeface="B Nazanin" pitchFamily="2" charset="-78"/>
              </a:rPr>
              <a:t>آزادی تفکر : </a:t>
            </a:r>
            <a:r>
              <a:rPr lang="fa-IR" dirty="0">
                <a:cs typeface="B Nazanin" pitchFamily="2" charset="-78"/>
              </a:rPr>
              <a:t>بلکه از واجبات و عبادت ها</a:t>
            </a:r>
            <a:endParaRPr lang="en-US" dirty="0">
              <a:cs typeface="B Nazanin" pitchFamily="2" charset="-78"/>
            </a:endParaRPr>
          </a:p>
          <a:p>
            <a:pPr lvl="1" algn="r" rtl="1">
              <a:lnSpc>
                <a:spcPct val="150000"/>
              </a:lnSpc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a-IR" dirty="0">
                <a:cs typeface="B Nazanin" pitchFamily="2" charset="-78"/>
              </a:rPr>
              <a:t>عبادت: روایت از معصوم (ع): تفکر ساعه خیر من عباده سنه/ ستین سنه/سبعین سنه</a:t>
            </a:r>
            <a:endParaRPr lang="en-US" dirty="0">
              <a:cs typeface="B Nazanin" pitchFamily="2" charset="-78"/>
            </a:endParaRPr>
          </a:p>
          <a:p>
            <a:pPr lvl="1" algn="r" rtl="1">
              <a:lnSpc>
                <a:spcPct val="150000"/>
              </a:lnSpc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a-IR" dirty="0">
                <a:cs typeface="B Nazanin" pitchFamily="2" charset="-78"/>
              </a:rPr>
              <a:t>واجبات: اصول عقاید: تحقیقی و عقلی ≠ </a:t>
            </a:r>
            <a:r>
              <a:rPr lang="fa-IR" dirty="0" smtClean="0">
                <a:cs typeface="B Nazanin" pitchFamily="2" charset="-78"/>
              </a:rPr>
              <a:t>تقلیدی</a:t>
            </a:r>
          </a:p>
          <a:p>
            <a:pPr lvl="1" algn="r" rtl="1">
              <a:lnSpc>
                <a:spcPct val="150000"/>
              </a:lnSpc>
              <a:buClr>
                <a:srgbClr val="00B050"/>
              </a:buClr>
              <a:buFont typeface="Courier New" panose="02070309020205020404" pitchFamily="49" charset="0"/>
              <a:buChar char="o"/>
            </a:pPr>
            <a:endParaRPr lang="en-US" dirty="0"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cs typeface="B Nazanin" pitchFamily="2" charset="-78"/>
              </a:rPr>
              <a:t> </a:t>
            </a:r>
            <a:endParaRPr lang="en-US" dirty="0"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solidFill>
                  <a:srgbClr val="00B050"/>
                </a:solidFill>
                <a:cs typeface="B Nazanin" pitchFamily="2" charset="-78"/>
              </a:rPr>
              <a:t>دیدگاه اسلام در مورد آزادی عقیده: </a:t>
            </a:r>
            <a:endParaRPr lang="fa-IR" dirty="0" smtClean="0">
              <a:solidFill>
                <a:srgbClr val="00B050"/>
              </a:solidFill>
              <a:cs typeface="B Nazanin" pitchFamily="2" charset="-78"/>
            </a:endParaRPr>
          </a:p>
          <a:p>
            <a:pPr marL="0" indent="0" algn="r" rtl="1">
              <a:buNone/>
            </a:pPr>
            <a:endParaRPr lang="en-US" sz="1100" dirty="0">
              <a:solidFill>
                <a:srgbClr val="00B050"/>
              </a:solidFill>
              <a:cs typeface="B Nazanin" pitchFamily="2" charset="-78"/>
            </a:endParaRPr>
          </a:p>
          <a:p>
            <a:pPr lvl="1" algn="r" rtl="1">
              <a:lnSpc>
                <a:spcPct val="150000"/>
              </a:lnSpc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a-IR" dirty="0">
                <a:cs typeface="B Nazanin" pitchFamily="2" charset="-78"/>
              </a:rPr>
              <a:t>عقیده بر مبنای تفکر:  پذیرش آزادی عقیده</a:t>
            </a:r>
            <a:endParaRPr lang="en-US" dirty="0">
              <a:cs typeface="B Nazanin" pitchFamily="2" charset="-78"/>
            </a:endParaRPr>
          </a:p>
          <a:p>
            <a:pPr lvl="1" algn="r" rtl="1">
              <a:lnSpc>
                <a:spcPct val="150000"/>
              </a:lnSpc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a-IR" dirty="0">
                <a:cs typeface="B Nazanin" pitchFamily="2" charset="-78"/>
              </a:rPr>
              <a:t>عقیده بر مبنای جهل/ تقلید: منافع فردی و </a:t>
            </a:r>
            <a:r>
              <a:rPr lang="fa-IR" dirty="0" smtClean="0">
                <a:cs typeface="B Nazanin" pitchFamily="2" charset="-78"/>
              </a:rPr>
              <a:t>جمعی: مقابله </a:t>
            </a:r>
            <a:r>
              <a:rPr lang="fa-IR" dirty="0">
                <a:cs typeface="B Nazanin" pitchFamily="2" charset="-78"/>
              </a:rPr>
              <a:t>و مبارزه با آزادی عقیده </a:t>
            </a:r>
            <a:r>
              <a:rPr lang="fa-IR" dirty="0" smtClean="0">
                <a:cs typeface="B Nazanin" pitchFamily="2" charset="-78"/>
              </a:rPr>
              <a:t> </a:t>
            </a:r>
            <a:endParaRPr lang="en-US" dirty="0" smtClean="0">
              <a:cs typeface="B Nazanin" pitchFamily="2" charset="-78"/>
            </a:endParaRPr>
          </a:p>
          <a:p>
            <a:pPr marL="0" indent="0" algn="r" rtl="1">
              <a:buNone/>
            </a:pPr>
            <a:endParaRPr lang="fa-IR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4555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800" dirty="0">
                <a:solidFill>
                  <a:srgbClr val="00B050"/>
                </a:solidFill>
                <a:cs typeface="B Nazanin" pitchFamily="2" charset="-78"/>
              </a:rPr>
              <a:t>دیدگاه دنیای امروز و نظام جهانی حقوق بشر: مغالطه دنیای </a:t>
            </a:r>
            <a:r>
              <a:rPr lang="fa-IR" sz="2800" dirty="0" smtClean="0">
                <a:solidFill>
                  <a:srgbClr val="00B050"/>
                </a:solidFill>
                <a:cs typeface="B Nazanin" pitchFamily="2" charset="-78"/>
              </a:rPr>
              <a:t>امروز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endParaRPr lang="en-US" sz="1600" dirty="0">
              <a:cs typeface="B Nazanin" pitchFamily="2" charset="-78"/>
            </a:endParaRPr>
          </a:p>
          <a:p>
            <a:pPr lvl="2" algn="r" rtl="1">
              <a:buFont typeface="Wingdings" panose="05000000000000000000" pitchFamily="2" charset="2"/>
              <a:buChar char="ü"/>
            </a:pPr>
            <a:r>
              <a:rPr lang="fa-IR" sz="2200" dirty="0" smtClean="0">
                <a:cs typeface="B Nazanin" pitchFamily="2" charset="-78"/>
              </a:rPr>
              <a:t> از </a:t>
            </a:r>
            <a:r>
              <a:rPr lang="fa-IR" sz="2200" dirty="0">
                <a:cs typeface="B Nazanin" pitchFamily="2" charset="-78"/>
              </a:rPr>
              <a:t>یک سو: پذیرش آزادی فکر و عقیده</a:t>
            </a:r>
            <a:endParaRPr lang="en-US" sz="2200" dirty="0">
              <a:cs typeface="B Nazanin" pitchFamily="2" charset="-78"/>
            </a:endParaRPr>
          </a:p>
          <a:p>
            <a:pPr lvl="2" algn="r" rtl="1">
              <a:buFont typeface="Wingdings" panose="05000000000000000000" pitchFamily="2" charset="2"/>
              <a:buChar char="ü"/>
            </a:pPr>
            <a:r>
              <a:rPr lang="fa-IR" sz="2200" dirty="0" smtClean="0">
                <a:cs typeface="B Nazanin" pitchFamily="2" charset="-78"/>
              </a:rPr>
              <a:t> از </a:t>
            </a:r>
            <a:r>
              <a:rPr lang="fa-IR" sz="2200" dirty="0">
                <a:cs typeface="B Nazanin" pitchFamily="2" charset="-78"/>
              </a:rPr>
              <a:t>سوی دیگر: پذیرش مطلق آزادی عقیده </a:t>
            </a:r>
            <a:endParaRPr lang="en-US" sz="2200" dirty="0">
              <a:cs typeface="B Nazanin" pitchFamily="2" charset="-78"/>
            </a:endParaRPr>
          </a:p>
          <a:p>
            <a:pPr lvl="2" algn="r" rtl="1">
              <a:buFont typeface="Wingdings" panose="05000000000000000000" pitchFamily="2" charset="2"/>
              <a:buChar char="ü"/>
            </a:pPr>
            <a:r>
              <a:rPr lang="fa-IR" sz="2200" dirty="0" smtClean="0">
                <a:cs typeface="B Nazanin" pitchFamily="2" charset="-78"/>
              </a:rPr>
              <a:t> نتیجه</a:t>
            </a:r>
            <a:r>
              <a:rPr lang="fa-IR" sz="2200" dirty="0">
                <a:cs typeface="B Nazanin" pitchFamily="2" charset="-78"/>
              </a:rPr>
              <a:t>: آزاد بودن عقایدی که دست و پای فکر را می بندد و در تعارض با تفکر است.</a:t>
            </a:r>
            <a:endParaRPr lang="en-US" sz="2200" dirty="0">
              <a:cs typeface="B Nazanin" pitchFamily="2" charset="-78"/>
            </a:endParaRPr>
          </a:p>
          <a:p>
            <a:pPr marL="0" indent="0" algn="r" rtl="1">
              <a:buNone/>
            </a:pPr>
            <a:endParaRPr lang="fa-IR" sz="2800" dirty="0" smtClean="0">
              <a:cs typeface="B Nazanin" pitchFamily="2" charset="-78"/>
            </a:endParaRPr>
          </a:p>
          <a:p>
            <a:pPr marL="0" indent="0" algn="r" rtl="1">
              <a:buNone/>
            </a:pPr>
            <a:endParaRPr lang="en-US" sz="2800" dirty="0"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sz="2800" dirty="0">
                <a:solidFill>
                  <a:srgbClr val="00B050"/>
                </a:solidFill>
                <a:cs typeface="B Nazanin" pitchFamily="2" charset="-78"/>
              </a:rPr>
              <a:t>ریشه طرح غلط آزادی عقیده در اروپا</a:t>
            </a:r>
            <a:r>
              <a:rPr lang="fa-IR" sz="2800" dirty="0" smtClean="0">
                <a:solidFill>
                  <a:srgbClr val="00B050"/>
                </a:solidFill>
                <a:cs typeface="B Nazanin" pitchFamily="2" charset="-78"/>
              </a:rPr>
              <a:t>:</a:t>
            </a:r>
          </a:p>
          <a:p>
            <a:pPr marL="0" indent="0" algn="r" rtl="1">
              <a:buNone/>
            </a:pPr>
            <a:endParaRPr lang="en-US" sz="1200" dirty="0">
              <a:solidFill>
                <a:srgbClr val="00B050"/>
              </a:solidFill>
              <a:cs typeface="B Nazanin" pitchFamily="2" charset="-78"/>
            </a:endParaRPr>
          </a:p>
          <a:p>
            <a:pPr lvl="2" algn="r" rtl="1">
              <a:buFont typeface="Wingdings" panose="05000000000000000000" pitchFamily="2" charset="2"/>
              <a:buChar char="ü"/>
            </a:pPr>
            <a:r>
              <a:rPr lang="fa-IR" sz="2200" dirty="0" smtClean="0">
                <a:cs typeface="B Nazanin" pitchFamily="2" charset="-78"/>
              </a:rPr>
              <a:t> محاکم </a:t>
            </a:r>
            <a:r>
              <a:rPr lang="fa-IR" sz="2200" dirty="0">
                <a:cs typeface="B Nazanin" pitchFamily="2" charset="-78"/>
              </a:rPr>
              <a:t>تفتیش عقاید قبل از رنسانس</a:t>
            </a:r>
            <a:endParaRPr lang="en-US" sz="2200" dirty="0">
              <a:cs typeface="B Nazanin" pitchFamily="2" charset="-78"/>
            </a:endParaRPr>
          </a:p>
          <a:p>
            <a:pPr lvl="2" algn="r" rtl="1">
              <a:buFont typeface="Wingdings" panose="05000000000000000000" pitchFamily="2" charset="2"/>
              <a:buChar char="ü"/>
            </a:pPr>
            <a:r>
              <a:rPr lang="fa-IR" sz="2200" dirty="0" smtClean="0">
                <a:cs typeface="B Nazanin" pitchFamily="2" charset="-78"/>
              </a:rPr>
              <a:t> ممنوعیت </a:t>
            </a:r>
            <a:r>
              <a:rPr lang="fa-IR" sz="2200" dirty="0">
                <a:cs typeface="B Nazanin" pitchFamily="2" charset="-78"/>
              </a:rPr>
              <a:t>تفکر  در اصول دین </a:t>
            </a:r>
            <a:endParaRPr lang="en-US" sz="2200" dirty="0">
              <a:cs typeface="B Nazanin" pitchFamily="2" charset="-78"/>
            </a:endParaRPr>
          </a:p>
          <a:p>
            <a:pPr lvl="2" algn="r" rtl="1">
              <a:buFont typeface="Wingdings" panose="05000000000000000000" pitchFamily="2" charset="2"/>
              <a:buChar char="ü"/>
            </a:pPr>
            <a:r>
              <a:rPr lang="fa-IR" sz="2200" dirty="0" smtClean="0">
                <a:cs typeface="B Nazanin" pitchFamily="2" charset="-78"/>
              </a:rPr>
              <a:t> دین </a:t>
            </a:r>
            <a:r>
              <a:rPr lang="fa-IR" sz="2200" dirty="0">
                <a:cs typeface="B Nazanin" pitchFamily="2" charset="-78"/>
              </a:rPr>
              <a:t>: امری وجدانی و سلیقه ای</a:t>
            </a:r>
            <a:endParaRPr lang="en-US" sz="2200" dirty="0">
              <a:cs typeface="B Nazanin" pitchFamily="2" charset="-78"/>
            </a:endParaRPr>
          </a:p>
          <a:p>
            <a:pPr marL="0" indent="0" algn="r" rtl="1">
              <a:buNone/>
            </a:pPr>
            <a:endParaRPr lang="fa-IR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8383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6192688"/>
          </a:xfrm>
        </p:spPr>
        <p:txBody>
          <a:bodyPr>
            <a:normAutofit/>
          </a:bodyPr>
          <a:lstStyle/>
          <a:p>
            <a:pPr marL="0" indent="0" algn="just" rtl="1">
              <a:lnSpc>
                <a:spcPct val="120000"/>
              </a:lnSpc>
              <a:buNone/>
            </a:pPr>
            <a:r>
              <a:rPr lang="fa-IR" sz="2400" dirty="0">
                <a:solidFill>
                  <a:srgbClr val="002060"/>
                </a:solidFill>
                <a:cs typeface="B Nazanin" panose="00000400000000000000" pitchFamily="2" charset="-78"/>
              </a:rPr>
              <a:t>دیدگاه شهید مطهری: «ما به عنوان دین خاتم، بالاترین فکر و اندیشه را داریم. اگر باور داریم دیگر از چه می ترسیم که اندیشه های مخالف مطرح شود؛ اگر باور ندارید بروید و اندیشه برتر را انتخاب کنید.»</a:t>
            </a:r>
            <a:endParaRPr lang="en-US" sz="2400" dirty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pPr marL="0" indent="0" algn="r" rtl="1">
              <a:lnSpc>
                <a:spcPct val="120000"/>
              </a:lnSpc>
              <a:buNone/>
            </a:pPr>
            <a:r>
              <a:rPr lang="fa-IR" sz="1600" dirty="0">
                <a:cs typeface="B Nazanin" panose="00000400000000000000" pitchFamily="2" charset="-78"/>
              </a:rPr>
              <a:t> </a:t>
            </a:r>
            <a:endParaRPr lang="en-US" sz="1600" dirty="0">
              <a:cs typeface="B Nazanin" panose="00000400000000000000" pitchFamily="2" charset="-78"/>
            </a:endParaRPr>
          </a:p>
          <a:p>
            <a:pPr marL="0" indent="0" algn="r" rtl="1">
              <a:lnSpc>
                <a:spcPct val="120000"/>
              </a:lnSpc>
              <a:buNone/>
            </a:pPr>
            <a:r>
              <a:rPr lang="fa-IR" sz="2000" dirty="0">
                <a:cs typeface="B Nazanin" panose="00000400000000000000" pitchFamily="2" charset="-78"/>
              </a:rPr>
              <a:t>اگر کسی              بداند و باور کند که بالاترین اندیشه اسلام است</a:t>
            </a:r>
            <a:endParaRPr lang="en-US" sz="2000" dirty="0">
              <a:cs typeface="B Nazanin" panose="00000400000000000000" pitchFamily="2" charset="-78"/>
            </a:endParaRPr>
          </a:p>
          <a:p>
            <a:pPr marL="0" indent="0" algn="r" rtl="1">
              <a:lnSpc>
                <a:spcPct val="120000"/>
              </a:lnSpc>
              <a:buNone/>
            </a:pPr>
            <a:r>
              <a:rPr lang="fa-IR" sz="2000" dirty="0">
                <a:cs typeface="B Nazanin" panose="00000400000000000000" pitchFamily="2" charset="-78"/>
              </a:rPr>
              <a:t>                                                                                                    </a:t>
            </a:r>
            <a:r>
              <a:rPr lang="fa-IR" sz="2000" dirty="0" smtClean="0">
                <a:cs typeface="B Nazanin" panose="00000400000000000000" pitchFamily="2" charset="-78"/>
              </a:rPr>
              <a:t>                                           </a:t>
            </a:r>
            <a:endParaRPr lang="en-US" sz="2000" dirty="0">
              <a:cs typeface="B Nazanin" panose="00000400000000000000" pitchFamily="2" charset="-78"/>
            </a:endParaRPr>
          </a:p>
          <a:p>
            <a:pPr marL="0" indent="0" algn="r" rtl="1">
              <a:lnSpc>
                <a:spcPct val="120000"/>
              </a:lnSpc>
              <a:buNone/>
            </a:pPr>
            <a:r>
              <a:rPr lang="fa-IR" sz="2000" dirty="0">
                <a:cs typeface="B Nazanin" panose="00000400000000000000" pitchFamily="2" charset="-78"/>
              </a:rPr>
              <a:t>                        </a:t>
            </a:r>
            <a:r>
              <a:rPr lang="fa-IR" sz="2000" dirty="0" smtClean="0">
                <a:cs typeface="B Nazanin" panose="00000400000000000000" pitchFamily="2" charset="-78"/>
              </a:rPr>
              <a:t> </a:t>
            </a:r>
            <a:r>
              <a:rPr lang="fa-IR" sz="2000" dirty="0">
                <a:cs typeface="B Nazanin" panose="00000400000000000000" pitchFamily="2" charset="-78"/>
              </a:rPr>
              <a:t>کار بکند و اصلا خودش بدنبال سوالات و شبهات برود </a:t>
            </a:r>
            <a:endParaRPr lang="en-US" sz="2000" dirty="0">
              <a:cs typeface="B Nazanin" panose="00000400000000000000" pitchFamily="2" charset="-78"/>
            </a:endParaRPr>
          </a:p>
          <a:p>
            <a:pPr marL="0" indent="0" algn="r" rtl="1">
              <a:lnSpc>
                <a:spcPct val="120000"/>
              </a:lnSpc>
              <a:buNone/>
            </a:pPr>
            <a:r>
              <a:rPr lang="fa-IR" sz="1600" dirty="0">
                <a:cs typeface="B Nazanin" panose="00000400000000000000" pitchFamily="2" charset="-78"/>
              </a:rPr>
              <a:t> </a:t>
            </a:r>
            <a:endParaRPr lang="en-US" sz="1600" dirty="0">
              <a:cs typeface="B Nazanin" panose="00000400000000000000" pitchFamily="2" charset="-78"/>
            </a:endParaRPr>
          </a:p>
          <a:p>
            <a:pPr marL="0" indent="0" algn="r" rtl="1">
              <a:lnSpc>
                <a:spcPct val="120000"/>
              </a:lnSpc>
              <a:buNone/>
            </a:pPr>
            <a:r>
              <a:rPr lang="fa-IR" sz="1600" dirty="0">
                <a:cs typeface="B Nazanin" panose="00000400000000000000" pitchFamily="2" charset="-78"/>
              </a:rPr>
              <a:t> </a:t>
            </a:r>
          </a:p>
          <a:p>
            <a:pPr marL="0" indent="0" algn="r" rtl="1">
              <a:lnSpc>
                <a:spcPct val="120000"/>
              </a:lnSpc>
              <a:buNone/>
            </a:pPr>
            <a:endParaRPr lang="en-US" sz="1600" dirty="0">
              <a:cs typeface="B Nazanin" panose="00000400000000000000" pitchFamily="2" charset="-78"/>
            </a:endParaRPr>
          </a:p>
          <a:p>
            <a:pPr marL="0" lvl="0" indent="0" algn="r" rtl="1">
              <a:lnSpc>
                <a:spcPct val="120000"/>
              </a:lnSpc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علت گسترش تمدن اسلامی    </a:t>
            </a:r>
            <a:r>
              <a:rPr lang="fa-IR" sz="1800" dirty="0" smtClean="0">
                <a:cs typeface="B Nazanin" panose="00000400000000000000" pitchFamily="2" charset="-78"/>
              </a:rPr>
              <a:t>      </a:t>
            </a:r>
            <a:r>
              <a:rPr lang="fa-IR" sz="2000" dirty="0" smtClean="0">
                <a:cs typeface="B Nazanin" panose="00000400000000000000" pitchFamily="2" charset="-78"/>
              </a:rPr>
              <a:t>تشویق به تفکر، تعلیم و تربیت</a:t>
            </a:r>
            <a:endParaRPr lang="en-US" sz="2000" dirty="0" smtClean="0">
              <a:cs typeface="B Nazanin" panose="00000400000000000000" pitchFamily="2" charset="-78"/>
            </a:endParaRPr>
          </a:p>
          <a:p>
            <a:pPr marL="0" indent="0" algn="r" rtl="1">
              <a:lnSpc>
                <a:spcPct val="120000"/>
              </a:lnSpc>
              <a:buNone/>
            </a:pPr>
            <a:r>
              <a:rPr lang="fa-IR" sz="2800" dirty="0" smtClean="0">
                <a:cs typeface="B Nazanin" panose="00000400000000000000" pitchFamily="2" charset="-78"/>
              </a:rPr>
              <a:t>       </a:t>
            </a:r>
            <a:r>
              <a:rPr lang="fa-IR" sz="2800" dirty="0">
                <a:cs typeface="B Nazanin" panose="00000400000000000000" pitchFamily="2" charset="-78"/>
              </a:rPr>
              <a:t> </a:t>
            </a:r>
            <a:r>
              <a:rPr lang="fa-IR" sz="2800" dirty="0" smtClean="0">
                <a:cs typeface="B Nazanin" panose="00000400000000000000" pitchFamily="2" charset="-78"/>
              </a:rPr>
              <a:t>                       </a:t>
            </a:r>
            <a:r>
              <a:rPr lang="fa-IR" sz="2000" dirty="0" smtClean="0">
                <a:cs typeface="B Nazanin" panose="00000400000000000000" pitchFamily="2" charset="-78"/>
              </a:rPr>
              <a:t>احترام به اندیشه های مخالف: به دلیل اعتماد به منطق خود</a:t>
            </a:r>
            <a:endParaRPr lang="en-US" sz="2000" dirty="0" smtClean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sz="1600" dirty="0">
              <a:cs typeface="B Nazanin" panose="00000400000000000000" pitchFamily="2" charset="-78"/>
            </a:endParaRPr>
          </a:p>
        </p:txBody>
      </p:sp>
      <p:sp>
        <p:nvSpPr>
          <p:cNvPr id="10" name="Right Arrow 9"/>
          <p:cNvSpPr/>
          <p:nvPr/>
        </p:nvSpPr>
        <p:spPr>
          <a:xfrm rot="10800000">
            <a:off x="2123728" y="2492896"/>
            <a:ext cx="509059" cy="720080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>
              <a:solidFill>
                <a:prstClr val="black"/>
              </a:solidFill>
            </a:endParaRPr>
          </a:p>
        </p:txBody>
      </p:sp>
      <p:sp>
        <p:nvSpPr>
          <p:cNvPr id="2" name="Right Bracket 1"/>
          <p:cNvSpPr/>
          <p:nvPr/>
        </p:nvSpPr>
        <p:spPr>
          <a:xfrm>
            <a:off x="7236296" y="2348880"/>
            <a:ext cx="288032" cy="1008112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2510" y="2652881"/>
            <a:ext cx="14542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>
                <a:cs typeface="B Nazanin" panose="00000400000000000000" pitchFamily="2" charset="-78"/>
              </a:rPr>
              <a:t>هیچ ترسی ندارد</a:t>
            </a:r>
            <a:endParaRPr lang="fa-IR" sz="2000" dirty="0"/>
          </a:p>
        </p:txBody>
      </p:sp>
      <p:sp>
        <p:nvSpPr>
          <p:cNvPr id="7" name="Right Bracket 6"/>
          <p:cNvSpPr/>
          <p:nvPr/>
        </p:nvSpPr>
        <p:spPr>
          <a:xfrm>
            <a:off x="6012160" y="4581128"/>
            <a:ext cx="216024" cy="792088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54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100000">
              <a:srgbClr val="FFC000"/>
            </a:gs>
            <a:gs pos="55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656" y="548680"/>
            <a:ext cx="7498080" cy="5976664"/>
          </a:xfrm>
        </p:spPr>
        <p:txBody>
          <a:bodyPr>
            <a:noAutofit/>
          </a:bodyPr>
          <a:lstStyle/>
          <a:p>
            <a:pPr marL="82296" indent="0" algn="ctr">
              <a:buNone/>
            </a:pPr>
            <a:r>
              <a:rPr lang="fa-IR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آزادی انسان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anose="00000400000000000000" pitchFamily="2" charset="-78"/>
            </a:endParaRPr>
          </a:p>
          <a:p>
            <a:pPr marL="82296" indent="0">
              <a:buNone/>
            </a:pPr>
            <a:r>
              <a:rPr lang="fa-IR" sz="2800" dirty="0">
                <a:cs typeface="B Nazanin" panose="00000400000000000000" pitchFamily="2" charset="-78"/>
              </a:rPr>
              <a:t>مقدمه بحث</a:t>
            </a:r>
            <a:r>
              <a:rPr lang="fa-IR" sz="2800" dirty="0" smtClean="0">
                <a:cs typeface="B Nazanin" panose="00000400000000000000" pitchFamily="2" charset="-78"/>
              </a:rPr>
              <a:t>:</a:t>
            </a:r>
            <a:endParaRPr lang="en-US" sz="1800" dirty="0">
              <a:cs typeface="B Nazanin" panose="00000400000000000000" pitchFamily="2" charset="-78"/>
            </a:endParaRPr>
          </a:p>
          <a:p>
            <a:pPr marL="356616" lvl="1" indent="0">
              <a:buNone/>
            </a:pPr>
            <a:r>
              <a:rPr lang="fa-IR" sz="2000" dirty="0">
                <a:cs typeface="B Nazanin" panose="00000400000000000000" pitchFamily="2" charset="-78"/>
              </a:rPr>
              <a:t>آزادی شعار و مسئله همه انسانها با هر عقیده و مرامی و در هر کجا که باشند، </a:t>
            </a:r>
            <a:r>
              <a:rPr lang="fa-IR" sz="2000" dirty="0" smtClean="0">
                <a:cs typeface="B Nazanin" panose="00000400000000000000" pitchFamily="2" charset="-78"/>
              </a:rPr>
              <a:t>هست</a:t>
            </a:r>
          </a:p>
          <a:p>
            <a:pPr marL="82296" indent="0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 </a:t>
            </a:r>
            <a:endParaRPr lang="en-US" sz="2000" dirty="0">
              <a:cs typeface="B Nazanin" panose="00000400000000000000" pitchFamily="2" charset="-78"/>
            </a:endParaRPr>
          </a:p>
          <a:p>
            <a:pPr marL="82296" lvl="0" indent="0">
              <a:buClrTx/>
              <a:buNone/>
            </a:pPr>
            <a:r>
              <a:rPr lang="fa-IR" sz="2400" dirty="0" smtClean="0">
                <a:cs typeface="B Nazanin" panose="00000400000000000000" pitchFamily="2" charset="-78"/>
              </a:rPr>
              <a:t>سوال 1: معنای آزادی چیست؟ </a:t>
            </a:r>
          </a:p>
          <a:p>
            <a:pPr marL="82296" lvl="0" indent="0">
              <a:buClrTx/>
              <a:buNone/>
            </a:pPr>
            <a:r>
              <a:rPr lang="fa-IR" sz="2400" dirty="0" smtClean="0">
                <a:cs typeface="B Nazanin" panose="00000400000000000000" pitchFamily="2" charset="-78"/>
              </a:rPr>
              <a:t>سوال 2: </a:t>
            </a:r>
            <a:r>
              <a:rPr lang="fa-IR" sz="2400" dirty="0">
                <a:cs typeface="B Nazanin" panose="00000400000000000000" pitchFamily="2" charset="-78"/>
              </a:rPr>
              <a:t>چرا اینقدر در مورد آزادی اختلاف نظر داریم</a:t>
            </a:r>
            <a:r>
              <a:rPr lang="fa-IR" sz="2400" dirty="0" smtClean="0">
                <a:cs typeface="B Nazanin" panose="00000400000000000000" pitchFamily="2" charset="-78"/>
              </a:rPr>
              <a:t>؟</a:t>
            </a:r>
          </a:p>
          <a:p>
            <a:pPr marL="82296" indent="0">
              <a:buNone/>
            </a:pPr>
            <a:r>
              <a:rPr lang="fa-IR" sz="2400" dirty="0" smtClean="0">
                <a:cs typeface="B Nazanin" panose="00000400000000000000" pitchFamily="2" charset="-78"/>
              </a:rPr>
              <a:t>سوال 3:چه </a:t>
            </a:r>
            <a:r>
              <a:rPr lang="fa-IR" sz="2400" dirty="0">
                <a:cs typeface="B Nazanin" panose="00000400000000000000" pitchFamily="2" charset="-78"/>
              </a:rPr>
              <a:t>اشکال دارد که اختلاف نظر داشته باشیم</a:t>
            </a:r>
            <a:r>
              <a:rPr lang="fa-IR" sz="2400" dirty="0" smtClean="0">
                <a:cs typeface="B Nazanin" panose="00000400000000000000" pitchFamily="2" charset="-78"/>
              </a:rPr>
              <a:t>؟</a:t>
            </a:r>
          </a:p>
          <a:p>
            <a:pPr marL="82296" indent="0">
              <a:buNone/>
            </a:pPr>
            <a:r>
              <a:rPr lang="fa-IR" sz="2400" dirty="0" smtClean="0">
                <a:cs typeface="B Nazanin" panose="00000400000000000000" pitchFamily="2" charset="-78"/>
              </a:rPr>
              <a:t>سوال 4: آیا نگاه دین به آزادی فقط «سلبی و منفی» است؟ نکن! نپوش!نخور!...</a:t>
            </a:r>
          </a:p>
          <a:p>
            <a:pPr lvl="0">
              <a:buClr>
                <a:srgbClr val="3891A7"/>
              </a:buClr>
              <a:buFont typeface="Wingdings" pitchFamily="2" charset="2"/>
              <a:buChar char="v"/>
            </a:pPr>
            <a:endParaRPr lang="fa-IR" sz="2400" u="sng" dirty="0" smtClean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0">
              <a:buClr>
                <a:srgbClr val="3891A7"/>
              </a:buClr>
              <a:buFont typeface="Wingdings" pitchFamily="2" charset="2"/>
              <a:buChar char="v"/>
            </a:pPr>
            <a:r>
              <a:rPr lang="fa-IR" sz="24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کارگاه </a:t>
            </a:r>
            <a:r>
              <a:rPr lang="fa-IR" sz="24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آزادی: </a:t>
            </a:r>
            <a:r>
              <a:rPr lang="fa-IR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نظر شما در مورد هر یک از اقسام آزادی چیست؟</a:t>
            </a:r>
            <a:endParaRPr lang="en-US" sz="2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anose="00000400000000000000" pitchFamily="2" charset="-78"/>
            </a:endParaRPr>
          </a:p>
          <a:p>
            <a:pPr lvl="0">
              <a:buClrTx/>
              <a:buFont typeface="Wingdings" pitchFamily="2" charset="2"/>
              <a:buChar char="ü"/>
            </a:pPr>
            <a:r>
              <a:rPr lang="fa-IR" sz="2200" dirty="0">
                <a:solidFill>
                  <a:prstClr val="black"/>
                </a:solidFill>
                <a:cs typeface="B Nazanin" panose="00000400000000000000" pitchFamily="2" charset="-78"/>
              </a:rPr>
              <a:t>آزادی تفکر</a:t>
            </a:r>
            <a:endParaRPr lang="en-US" sz="22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0">
              <a:buClrTx/>
              <a:buFont typeface="Wingdings" pitchFamily="2" charset="2"/>
              <a:buChar char="ü"/>
            </a:pPr>
            <a:r>
              <a:rPr lang="fa-IR" sz="2200" dirty="0">
                <a:solidFill>
                  <a:prstClr val="black"/>
                </a:solidFill>
                <a:cs typeface="B Nazanin" panose="00000400000000000000" pitchFamily="2" charset="-78"/>
              </a:rPr>
              <a:t>آزادی عقیده</a:t>
            </a:r>
            <a:endParaRPr lang="en-US" sz="22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0">
              <a:buClrTx/>
              <a:buFont typeface="Wingdings" pitchFamily="2" charset="2"/>
              <a:buChar char="ü"/>
            </a:pPr>
            <a:r>
              <a:rPr lang="fa-IR" sz="2200" dirty="0">
                <a:solidFill>
                  <a:prstClr val="black"/>
                </a:solidFill>
                <a:cs typeface="B Nazanin" panose="00000400000000000000" pitchFamily="2" charset="-78"/>
              </a:rPr>
              <a:t>آزادی بیان</a:t>
            </a:r>
          </a:p>
          <a:p>
            <a:pPr marL="82296" indent="0">
              <a:buNone/>
            </a:pPr>
            <a:endParaRPr lang="en-US" sz="14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6091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908720"/>
            <a:ext cx="6712024" cy="4124672"/>
          </a:xfrm>
        </p:spPr>
        <p:txBody>
          <a:bodyPr>
            <a:noAutofit/>
          </a:bodyPr>
          <a:lstStyle/>
          <a:p>
            <a:pPr algn="ct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fa-IR" sz="4000" dirty="0">
                <a:solidFill>
                  <a:schemeClr val="tx1"/>
                </a:solidFill>
                <a:ea typeface="Calibri"/>
                <a:cs typeface="B Nazanin" panose="00000400000000000000" pitchFamily="2" charset="-78"/>
              </a:rPr>
              <a:t>بسم الله الرحمن </a:t>
            </a:r>
            <a:r>
              <a:rPr lang="fa-IR" sz="4000" dirty="0" smtClean="0">
                <a:solidFill>
                  <a:schemeClr val="tx1"/>
                </a:solidFill>
                <a:ea typeface="Calibri"/>
                <a:cs typeface="B Nazanin" panose="00000400000000000000" pitchFamily="2" charset="-78"/>
              </a:rPr>
              <a:t>الرحیم</a:t>
            </a:r>
          </a:p>
          <a:p>
            <a:pPr marR="0" algn="ct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fa-IR" sz="4400" dirty="0" smtClean="0">
              <a:ea typeface="Calibri"/>
              <a:cs typeface="B Nazanin" panose="00000400000000000000" pitchFamily="2" charset="-78"/>
            </a:endParaRPr>
          </a:p>
          <a:p>
            <a:pPr marR="0" algn="ct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fa-IR" sz="4800" dirty="0" smtClean="0">
                <a:solidFill>
                  <a:schemeClr val="accent4">
                    <a:lumMod val="75000"/>
                  </a:schemeClr>
                </a:solidFill>
                <a:ea typeface="Calibri"/>
                <a:cs typeface="B Nazanin" panose="00000400000000000000" pitchFamily="2" charset="-78"/>
              </a:rPr>
              <a:t>آزادی انسـان</a:t>
            </a:r>
            <a:endParaRPr lang="en-US" sz="3200" dirty="0">
              <a:solidFill>
                <a:schemeClr val="accent4">
                  <a:lumMod val="75000"/>
                </a:schemeClr>
              </a:solidFill>
              <a:ea typeface="Calibri"/>
              <a:cs typeface="B Nazanin" panose="00000400000000000000" pitchFamily="2" charset="-78"/>
            </a:endParaRPr>
          </a:p>
          <a:p>
            <a:pPr marR="0" algn="ct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fa-IR" sz="3200" dirty="0">
                <a:ea typeface="Calibri"/>
                <a:cs typeface="B Nazanin" panose="00000400000000000000" pitchFamily="2" charset="-78"/>
              </a:rPr>
              <a:t>جلسه سوم</a:t>
            </a:r>
            <a:endParaRPr lang="en-US" sz="4400" dirty="0">
              <a:ea typeface="Calibri"/>
              <a:cs typeface="B Nazanin" panose="00000400000000000000" pitchFamily="2" charset="-78"/>
            </a:endParaRPr>
          </a:p>
          <a:p>
            <a:pPr algn="ct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dirty="0">
              <a:solidFill>
                <a:schemeClr val="tx1"/>
              </a:solidFill>
              <a:ea typeface="Calibri"/>
              <a:cs typeface="B Nazanin" panose="00000400000000000000" pitchFamily="2" charset="-78"/>
            </a:endParaRPr>
          </a:p>
          <a:p>
            <a:endParaRPr lang="en-US" sz="32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2508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2821" y="476672"/>
            <a:ext cx="8229600" cy="6381328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marR="0" indent="0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000" dirty="0">
                <a:solidFill>
                  <a:schemeClr val="tx1">
                    <a:lumMod val="50000"/>
                    <a:lumOff val="50000"/>
                  </a:schemeClr>
                </a:solidFill>
                <a:ea typeface="Calibri"/>
                <a:cs typeface="B Nazanin" panose="00000400000000000000" pitchFamily="2" charset="-78"/>
              </a:rPr>
              <a:t>تفسیر سوره حمد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ea typeface="Calibri"/>
              <a:cs typeface="B Nazanin" panose="00000400000000000000" pitchFamily="2" charset="-78"/>
            </a:endParaRPr>
          </a:p>
          <a:p>
            <a:pPr marL="0" marR="0" indent="0" algn="ct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800" dirty="0">
                <a:ea typeface="Calibri"/>
                <a:cs typeface="B Nazanin" pitchFamily="2" charset="-78"/>
              </a:rPr>
              <a:t>بسم الله </a:t>
            </a:r>
            <a:r>
              <a:rPr lang="fa-IR" sz="2800" dirty="0">
                <a:solidFill>
                  <a:schemeClr val="accent2">
                    <a:lumMod val="75000"/>
                  </a:schemeClr>
                </a:solidFill>
                <a:ea typeface="Calibri"/>
                <a:cs typeface="B Nazanin" pitchFamily="2" charset="-78"/>
              </a:rPr>
              <a:t>الرحمن الرحیم</a:t>
            </a:r>
            <a:endParaRPr lang="en-US" sz="1800" dirty="0">
              <a:solidFill>
                <a:schemeClr val="accent2">
                  <a:lumMod val="75000"/>
                </a:schemeClr>
              </a:solidFill>
              <a:ea typeface="Calibri"/>
              <a:cs typeface="B Nazanin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1100" dirty="0"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رحمن و رحیم: مشتق از «رحمت»</a:t>
            </a:r>
            <a:endParaRPr lang="en-US" sz="1600" dirty="0">
              <a:ea typeface="Calibri"/>
              <a:cs typeface="B Nazanin" panose="00000400000000000000" pitchFamily="2" charset="-78"/>
            </a:endParaRPr>
          </a:p>
          <a:p>
            <a:pPr lvl="1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در رحمت: موجودی نیازمند و مستحق است، قابل ترحم است و استحقاق دارد چیزی به او برسد.</a:t>
            </a:r>
            <a:endParaRPr lang="en-US" sz="1600" dirty="0">
              <a:ea typeface="Calibri"/>
              <a:cs typeface="B Nazanin" panose="00000400000000000000" pitchFamily="2" charset="-78"/>
            </a:endParaRPr>
          </a:p>
          <a:p>
            <a:pPr lvl="1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تفاوت رحمت خدا و رحمت انسان</a:t>
            </a:r>
            <a:endParaRPr lang="en-US" sz="1600" dirty="0">
              <a:ea typeface="Calibri"/>
              <a:cs typeface="B Nazanin" panose="00000400000000000000" pitchFamily="2" charset="-78"/>
            </a:endParaRPr>
          </a:p>
          <a:p>
            <a:pPr lvl="1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در معنای رحمان و رحیم:</a:t>
            </a:r>
            <a:endParaRPr lang="en-US" sz="1600" dirty="0">
              <a:ea typeface="Calibri"/>
              <a:cs typeface="B Nazanin" panose="00000400000000000000" pitchFamily="2" charset="-78"/>
            </a:endParaRPr>
          </a:p>
          <a:p>
            <a:pPr marL="1143000" lvl="5" indent="0">
              <a:spcBef>
                <a:spcPts val="0"/>
              </a:spcBef>
              <a:spcAft>
                <a:spcPts val="1000"/>
              </a:spcAft>
              <a:buNone/>
            </a:pPr>
            <a:r>
              <a:rPr lang="fa-IR" dirty="0" smtClean="0">
                <a:ea typeface="Calibri"/>
                <a:cs typeface="B Nazanin" panose="00000400000000000000" pitchFamily="2" charset="-78"/>
              </a:rPr>
              <a:t>1. نیاز </a:t>
            </a:r>
            <a:r>
              <a:rPr lang="fa-IR" dirty="0">
                <a:ea typeface="Calibri"/>
                <a:cs typeface="B Nazanin" panose="00000400000000000000" pitchFamily="2" charset="-78"/>
              </a:rPr>
              <a:t>عظیم مخلوقات: با لفظ و با زبان تکوین و دست های دراز</a:t>
            </a:r>
            <a:endParaRPr lang="en-US" sz="1200" dirty="0">
              <a:ea typeface="Calibri"/>
              <a:cs typeface="B Nazanin" panose="00000400000000000000" pitchFamily="2" charset="-78"/>
            </a:endParaRPr>
          </a:p>
          <a:p>
            <a:pPr marL="1143000" lvl="5" indent="0">
              <a:spcBef>
                <a:spcPts val="0"/>
              </a:spcBef>
              <a:spcAft>
                <a:spcPts val="1000"/>
              </a:spcAft>
              <a:buNone/>
            </a:pPr>
            <a:r>
              <a:rPr lang="fa-IR" dirty="0" smtClean="0">
                <a:ea typeface="Calibri"/>
                <a:cs typeface="B Nazanin" panose="00000400000000000000" pitchFamily="2" charset="-78"/>
              </a:rPr>
              <a:t>2. رحمت </a:t>
            </a:r>
            <a:r>
              <a:rPr lang="fa-IR" dirty="0">
                <a:ea typeface="Calibri"/>
                <a:cs typeface="B Nazanin" panose="00000400000000000000" pitchFamily="2" charset="-78"/>
              </a:rPr>
              <a:t>بی نهایت و بی حساب </a:t>
            </a:r>
            <a:r>
              <a:rPr lang="fa-IR" dirty="0" smtClean="0">
                <a:ea typeface="Calibri"/>
                <a:cs typeface="B Nazanin" panose="00000400000000000000" pitchFamily="2" charset="-78"/>
              </a:rPr>
              <a:t>الله</a:t>
            </a:r>
          </a:p>
          <a:p>
            <a:pPr marL="1143000" lvl="5" indent="0">
              <a:spcBef>
                <a:spcPts val="0"/>
              </a:spcBef>
              <a:spcAft>
                <a:spcPts val="1000"/>
              </a:spcAft>
              <a:buNone/>
            </a:pPr>
            <a:endParaRPr lang="en-US" sz="1200" dirty="0"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400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تفاوت «رحمن» و «رحیم»: </a:t>
            </a:r>
            <a:endParaRPr lang="en-US" sz="2400" dirty="0">
              <a:solidFill>
                <a:srgbClr val="00B050"/>
              </a:solidFill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«رحمن»: بر وزن  فعلان {اسم مبالغه}  : کثرت و وسعت  رحمت، بر همه جا و همه چیز :</a:t>
            </a:r>
            <a:r>
              <a:rPr lang="fa-IR" sz="2000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رحمت عام</a:t>
            </a:r>
            <a:endParaRPr lang="en-US" sz="1800" dirty="0">
              <a:solidFill>
                <a:srgbClr val="00B050"/>
              </a:solidFill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«رحیم»: بروزن فعیل {صفت مشبهه} : ثبات و دوام رحمت، رحمت لاینقطع و دائم: </a:t>
            </a:r>
            <a:r>
              <a:rPr lang="fa-IR" sz="2000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رحمت خاص</a:t>
            </a:r>
            <a:endParaRPr lang="en-US" sz="1800" dirty="0">
              <a:solidFill>
                <a:srgbClr val="00B050"/>
              </a:solidFill>
              <a:ea typeface="Calibri"/>
              <a:cs typeface="B Nazanin" panose="00000400000000000000" pitchFamily="2" charset="-78"/>
            </a:endParaRPr>
          </a:p>
          <a:p>
            <a:pPr marL="0" indent="0">
              <a:buNone/>
            </a:pPr>
            <a:endParaRPr lang="en-US" sz="14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0367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19936"/>
          </a:xfr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marR="0" indent="0" algn="ct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هجرت و </a:t>
            </a:r>
            <a:r>
              <a:rPr lang="fa-IR" dirty="0" smtClean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جهاد</a:t>
            </a:r>
          </a:p>
          <a:p>
            <a:pPr marL="0" marR="0" indent="0" algn="ct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1800" dirty="0">
              <a:solidFill>
                <a:srgbClr val="00B050"/>
              </a:solidFill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000" dirty="0">
                <a:solidFill>
                  <a:schemeClr val="tx1">
                    <a:lumMod val="50000"/>
                    <a:lumOff val="50000"/>
                  </a:schemeClr>
                </a:solidFill>
                <a:ea typeface="Calibri"/>
                <a:cs typeface="B Nazanin" panose="00000400000000000000" pitchFamily="2" charset="-78"/>
              </a:rPr>
              <a:t>آزادی: نبود مانع (درونی و بیرونی) در مسیر رشد و </a:t>
            </a:r>
            <a:r>
              <a:rPr lang="fa-I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Calibri"/>
                <a:cs typeface="B Nazanin" panose="00000400000000000000" pitchFamily="2" charset="-78"/>
              </a:rPr>
              <a:t>کمال</a:t>
            </a: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1000" dirty="0"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400" dirty="0">
                <a:ea typeface="Calibri"/>
                <a:cs typeface="B Nazanin" panose="00000400000000000000" pitchFamily="2" charset="-78"/>
              </a:rPr>
              <a:t>سوال: اگر مانعی در مسیر رشد ما وجود داشت، چه کنیم؟</a:t>
            </a:r>
            <a:endParaRPr lang="en-US" sz="1800" dirty="0">
              <a:ea typeface="Calibri"/>
              <a:cs typeface="B Nazanin" panose="00000400000000000000" pitchFamily="2" charset="-78"/>
            </a:endParaRPr>
          </a:p>
          <a:p>
            <a:pPr marL="521208" lvl="2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راهکار:</a:t>
            </a:r>
            <a:endParaRPr lang="en-US" sz="1100" dirty="0">
              <a:ea typeface="Calibri"/>
              <a:cs typeface="B Nazanin" panose="00000400000000000000" pitchFamily="2" charset="-78"/>
            </a:endParaRPr>
          </a:p>
          <a:p>
            <a:pPr marL="1143000" lvl="5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dirty="0">
                <a:ea typeface="Calibri"/>
                <a:cs typeface="B Nazanin" panose="00000400000000000000" pitchFamily="2" charset="-78"/>
              </a:rPr>
              <a:t>الف) درگیری با مانع در مسیر رشد◄</a:t>
            </a:r>
            <a:r>
              <a:rPr lang="fa-IR" dirty="0">
                <a:solidFill>
                  <a:srgbClr val="FF0000"/>
                </a:solidFill>
                <a:ea typeface="Calibri"/>
                <a:cs typeface="B Nazanin" panose="00000400000000000000" pitchFamily="2" charset="-78"/>
              </a:rPr>
              <a:t>جهاد</a:t>
            </a:r>
            <a:endParaRPr lang="en-US" sz="800" dirty="0">
              <a:solidFill>
                <a:srgbClr val="FF0000"/>
              </a:solidFill>
              <a:ea typeface="Calibri"/>
              <a:cs typeface="B Nazanin" panose="00000400000000000000" pitchFamily="2" charset="-78"/>
            </a:endParaRPr>
          </a:p>
          <a:p>
            <a:pPr marL="1143000" lvl="5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dirty="0">
                <a:ea typeface="Calibri"/>
                <a:cs typeface="B Nazanin" panose="00000400000000000000" pitchFamily="2" charset="-78"/>
              </a:rPr>
              <a:t>ب) دور زدن مانع در مسیر رشد ◄</a:t>
            </a:r>
            <a:r>
              <a:rPr lang="fa-IR" dirty="0" smtClean="0">
                <a:solidFill>
                  <a:srgbClr val="FF0000"/>
                </a:solidFill>
                <a:ea typeface="Calibri"/>
                <a:cs typeface="B Nazanin" panose="00000400000000000000" pitchFamily="2" charset="-78"/>
              </a:rPr>
              <a:t>هجرت</a:t>
            </a:r>
          </a:p>
          <a:p>
            <a:pPr marL="1143000" lvl="5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fa-IR" sz="800" dirty="0" smtClean="0">
              <a:solidFill>
                <a:srgbClr val="FF0000"/>
              </a:solidFill>
              <a:ea typeface="Calibri"/>
              <a:cs typeface="B Nazanin" panose="00000400000000000000" pitchFamily="2" charset="-78"/>
            </a:endParaRPr>
          </a:p>
          <a:p>
            <a:pPr marL="1143000" lvl="5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800" dirty="0">
              <a:solidFill>
                <a:srgbClr val="FF0000"/>
              </a:solidFill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400" dirty="0">
                <a:ea typeface="Calibri"/>
                <a:cs typeface="B Nazanin" panose="00000400000000000000" pitchFamily="2" charset="-78"/>
              </a:rPr>
              <a:t>هدف غایی هجرت و جهاد: </a:t>
            </a:r>
            <a:r>
              <a:rPr lang="fa-IR" sz="2400" dirty="0">
                <a:solidFill>
                  <a:srgbClr val="00863D"/>
                </a:solidFill>
                <a:ea typeface="Calibri"/>
                <a:cs typeface="B Nazanin" panose="00000400000000000000" pitchFamily="2" charset="-78"/>
              </a:rPr>
              <a:t>حفظ دین و ایمان </a:t>
            </a:r>
            <a:endParaRPr lang="en-US" sz="1800" dirty="0">
              <a:solidFill>
                <a:srgbClr val="00863D"/>
              </a:solidFill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هجرت و جهاد: دو عامل تربیتی جهت احیاء و پرورش شخصیت انسان</a:t>
            </a:r>
            <a:endParaRPr lang="en-US" sz="1600" dirty="0">
              <a:ea typeface="Calibri"/>
              <a:cs typeface="B Nazanin" panose="00000400000000000000" pitchFamily="2" charset="-78"/>
            </a:endParaRPr>
          </a:p>
          <a:p>
            <a:pPr marL="0" indent="0">
              <a:buNone/>
            </a:pPr>
            <a:endParaRPr lang="en-US" sz="24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1962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548680"/>
            <a:ext cx="7437512" cy="5592763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marR="0" indent="0" algn="ct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3600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اقسام جهاد</a:t>
            </a:r>
            <a:r>
              <a:rPr lang="fa-IR" sz="3600" dirty="0" smtClean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:</a:t>
            </a:r>
          </a:p>
          <a:p>
            <a:pPr marL="0" marR="0" indent="0" algn="ct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2800" dirty="0">
              <a:solidFill>
                <a:srgbClr val="00B050"/>
              </a:solidFill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400" dirty="0">
                <a:solidFill>
                  <a:schemeClr val="bg2">
                    <a:lumMod val="50000"/>
                  </a:schemeClr>
                </a:solidFill>
                <a:ea typeface="Calibri"/>
                <a:cs typeface="B Nazanin" panose="00000400000000000000" pitchFamily="2" charset="-78"/>
              </a:rPr>
              <a:t>جهاد بیرونی (ظاهری): </a:t>
            </a:r>
            <a:r>
              <a:rPr lang="fa-IR" sz="2400" dirty="0">
                <a:ea typeface="Calibri"/>
                <a:cs typeface="B Nazanin" panose="00000400000000000000" pitchFamily="2" charset="-78"/>
              </a:rPr>
              <a:t>درگیری با مانع بیرونی← جهاد اصغر</a:t>
            </a:r>
            <a:endParaRPr lang="en-US" sz="1800" dirty="0">
              <a:ea typeface="Calibri"/>
              <a:cs typeface="B Nazanin" panose="00000400000000000000" pitchFamily="2" charset="-78"/>
            </a:endParaRPr>
          </a:p>
          <a:p>
            <a:pPr marL="864108" lvl="2" indent="-342900"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در زمان جنگ: شرکت در جهاد</a:t>
            </a:r>
            <a:endParaRPr lang="en-US" sz="1100" dirty="0">
              <a:ea typeface="Calibri"/>
              <a:cs typeface="B Nazanin" panose="00000400000000000000" pitchFamily="2" charset="-78"/>
            </a:endParaRPr>
          </a:p>
          <a:p>
            <a:pPr marL="864108" lvl="2" indent="-342900"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در زمان صلح: آرزوی </a:t>
            </a:r>
            <a:r>
              <a:rPr lang="fa-IR" sz="2000" dirty="0" smtClean="0">
                <a:ea typeface="Calibri"/>
                <a:cs typeface="B Nazanin" panose="00000400000000000000" pitchFamily="2" charset="-78"/>
              </a:rPr>
              <a:t>جهاد</a:t>
            </a:r>
          </a:p>
          <a:p>
            <a:pPr marL="864108" lvl="2" indent="-342900"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endParaRPr lang="en-US" sz="1100" dirty="0"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400" dirty="0">
                <a:solidFill>
                  <a:schemeClr val="bg2">
                    <a:lumMod val="50000"/>
                  </a:schemeClr>
                </a:solidFill>
                <a:ea typeface="Calibri"/>
                <a:cs typeface="B Nazanin" panose="00000400000000000000" pitchFamily="2" charset="-78"/>
              </a:rPr>
              <a:t>جهاد درونی (باطنی) : </a:t>
            </a:r>
            <a:r>
              <a:rPr lang="fa-IR" sz="2400" dirty="0">
                <a:ea typeface="Calibri"/>
                <a:cs typeface="B Nazanin" panose="00000400000000000000" pitchFamily="2" charset="-78"/>
              </a:rPr>
              <a:t>درگیری با مانع درونی  ← جهاد </a:t>
            </a:r>
            <a:r>
              <a:rPr lang="fa-IR" sz="2400" dirty="0" smtClean="0">
                <a:ea typeface="Calibri"/>
                <a:cs typeface="B Nazanin" panose="00000400000000000000" pitchFamily="2" charset="-78"/>
              </a:rPr>
              <a:t>اکبر</a:t>
            </a:r>
            <a:endParaRPr lang="fa-IR" sz="2800" dirty="0" smtClean="0">
              <a:ea typeface="Calibri"/>
              <a:cs typeface="B Nazanin" panose="00000400000000000000" pitchFamily="2" charset="-78"/>
            </a:endParaRPr>
          </a:p>
          <a:p>
            <a:pPr lvl="2"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fa-IR" dirty="0" smtClean="0">
                <a:ea typeface="Calibri"/>
                <a:cs typeface="B Nazanin" panose="00000400000000000000" pitchFamily="2" charset="-78"/>
              </a:rPr>
              <a:t> 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تهذیب نفس، تزکیه و غیره</a:t>
            </a:r>
            <a:endParaRPr lang="en-US" sz="2000" dirty="0">
              <a:ea typeface="Calibri"/>
              <a:cs typeface="B Nazanin" panose="00000400000000000000" pitchFamily="2" charset="-78"/>
            </a:endParaRPr>
          </a:p>
          <a:p>
            <a:pPr lvl="2"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 مقابله با نفس اماره، آداب و رسوم غلط اجتماعی، عادات منفی، تعصبات خرافی و جاهلی و مواردی از این قبیل</a:t>
            </a:r>
            <a:endParaRPr lang="en-US" sz="2000" dirty="0">
              <a:ea typeface="Calibri"/>
              <a:cs typeface="B Nazanin" panose="00000400000000000000" pitchFamily="2" charset="-78"/>
            </a:endParaRPr>
          </a:p>
          <a:p>
            <a:pPr marL="0" indent="0">
              <a:buNone/>
            </a:pP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7592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3728" y="548680"/>
            <a:ext cx="5842992" cy="5592763"/>
          </a:xfr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marR="0" indent="0" algn="ct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3600" dirty="0" smtClean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اقسام </a:t>
            </a:r>
            <a:r>
              <a:rPr lang="fa-IR" sz="3600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هجرت</a:t>
            </a:r>
            <a:r>
              <a:rPr lang="fa-IR" sz="3600" dirty="0" smtClean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:</a:t>
            </a:r>
          </a:p>
          <a:p>
            <a:pPr marL="0" marR="0" indent="0" algn="ct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2800" dirty="0">
              <a:solidFill>
                <a:srgbClr val="00B050"/>
              </a:solidFill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800" dirty="0">
                <a:solidFill>
                  <a:schemeClr val="bg2">
                    <a:lumMod val="50000"/>
                  </a:schemeClr>
                </a:solidFill>
                <a:ea typeface="Calibri"/>
                <a:cs typeface="B Nazanin" panose="00000400000000000000" pitchFamily="2" charset="-78"/>
              </a:rPr>
              <a:t>هجرت بیرونی (ظاهری): </a:t>
            </a:r>
            <a:r>
              <a:rPr lang="fa-IR" sz="2800" dirty="0">
                <a:ea typeface="Calibri"/>
                <a:cs typeface="B Nazanin" panose="00000400000000000000" pitchFamily="2" charset="-78"/>
              </a:rPr>
              <a:t>تغییر یا جابه جایی </a:t>
            </a:r>
            <a:r>
              <a:rPr lang="fa-IR" sz="2800" dirty="0" smtClean="0">
                <a:ea typeface="Calibri"/>
                <a:cs typeface="B Nazanin" panose="00000400000000000000" pitchFamily="2" charset="-78"/>
              </a:rPr>
              <a:t>محیط</a:t>
            </a:r>
          </a:p>
          <a:p>
            <a:pPr marR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ü"/>
            </a:pPr>
            <a:r>
              <a:rPr lang="fa-IR" sz="2400" dirty="0" smtClean="0">
                <a:ea typeface="Calibri"/>
                <a:cs typeface="B Nazanin" panose="00000400000000000000" pitchFamily="2" charset="-78"/>
              </a:rPr>
              <a:t> </a:t>
            </a:r>
            <a:r>
              <a:rPr lang="fa-IR" sz="2400" dirty="0">
                <a:ea typeface="Calibri"/>
                <a:cs typeface="B Nazanin" panose="00000400000000000000" pitchFamily="2" charset="-78"/>
              </a:rPr>
              <a:t>عدم پذیرش جبر محیط در </a:t>
            </a:r>
            <a:r>
              <a:rPr lang="fa-IR" sz="2400" dirty="0" smtClean="0">
                <a:ea typeface="Calibri"/>
                <a:cs typeface="B Nazanin" panose="00000400000000000000" pitchFamily="2" charset="-78"/>
              </a:rPr>
              <a:t>اسلام</a:t>
            </a: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2400" dirty="0"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800" dirty="0">
                <a:solidFill>
                  <a:schemeClr val="bg2">
                    <a:lumMod val="50000"/>
                  </a:schemeClr>
                </a:solidFill>
                <a:ea typeface="Calibri"/>
                <a:cs typeface="B Nazanin" panose="00000400000000000000" pitchFamily="2" charset="-78"/>
              </a:rPr>
              <a:t>هجرت درونی (باطنی): </a:t>
            </a:r>
            <a:r>
              <a:rPr lang="fa-IR" sz="2800" dirty="0">
                <a:ea typeface="Calibri"/>
                <a:cs typeface="B Nazanin" panose="00000400000000000000" pitchFamily="2" charset="-78"/>
              </a:rPr>
              <a:t>ترک یکباره گناه یا معصیت</a:t>
            </a:r>
            <a:endParaRPr lang="en-US" sz="2800" dirty="0">
              <a:ea typeface="Calibri"/>
              <a:cs typeface="B Nazanin" panose="00000400000000000000" pitchFamily="2" charset="-78"/>
            </a:endParaRPr>
          </a:p>
          <a:p>
            <a:pPr marR="0" algn="r" rtl="1"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ü"/>
            </a:pPr>
            <a:r>
              <a:rPr lang="fa-IR" sz="2400" dirty="0">
                <a:ea typeface="Calibri"/>
                <a:cs typeface="B Nazanin" panose="00000400000000000000" pitchFamily="2" charset="-78"/>
              </a:rPr>
              <a:t>داستان بشر حافی</a:t>
            </a:r>
            <a:endParaRPr lang="en-US" sz="2400" dirty="0">
              <a:ea typeface="Calibri"/>
              <a:cs typeface="B Nazanin" panose="00000400000000000000" pitchFamily="2" charset="-78"/>
            </a:endParaRPr>
          </a:p>
          <a:p>
            <a:pPr marR="0" algn="r" rtl="1"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ü"/>
            </a:pPr>
            <a:r>
              <a:rPr lang="fa-IR" sz="2400" dirty="0">
                <a:ea typeface="Calibri"/>
                <a:cs typeface="B Nazanin" panose="00000400000000000000" pitchFamily="2" charset="-78"/>
              </a:rPr>
              <a:t>داستان فضیل</a:t>
            </a:r>
            <a:endParaRPr lang="en-US" sz="2400" dirty="0">
              <a:ea typeface="Calibri"/>
              <a:cs typeface="B Nazanin" panose="00000400000000000000" pitchFamily="2" charset="-78"/>
            </a:endParaRPr>
          </a:p>
          <a:p>
            <a:pPr marL="0" indent="0">
              <a:buNone/>
            </a:pP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2425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6632"/>
            <a:ext cx="8229600" cy="6984776"/>
          </a:xfr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09728" indent="0" algn="ctr" rtl="1">
              <a:buNone/>
            </a:pPr>
            <a:r>
              <a:rPr lang="fa-IR" sz="2800" dirty="0">
                <a:solidFill>
                  <a:srgbClr val="0070C0"/>
                </a:solidFill>
                <a:cs typeface="B Nazanin" panose="00000400000000000000" pitchFamily="2" charset="-78"/>
              </a:rPr>
              <a:t>شبهه های وارد بر </a:t>
            </a:r>
            <a:r>
              <a:rPr lang="fa-IR" sz="2800" dirty="0" smtClean="0">
                <a:solidFill>
                  <a:srgbClr val="0070C0"/>
                </a:solidFill>
                <a:cs typeface="B Nazanin" panose="00000400000000000000" pitchFamily="2" charset="-78"/>
              </a:rPr>
              <a:t>جهاد</a:t>
            </a:r>
          </a:p>
          <a:p>
            <a:pPr marL="109728" indent="0" algn="ctr" rtl="1">
              <a:buNone/>
            </a:pPr>
            <a:endParaRPr lang="en-US" sz="2800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109728" lvl="0" indent="0" algn="r" rtl="1">
              <a:buNone/>
            </a:pPr>
            <a:r>
              <a:rPr lang="fa-IR" sz="2800" dirty="0">
                <a:solidFill>
                  <a:srgbClr val="00B050"/>
                </a:solidFill>
                <a:cs typeface="B Nazanin" panose="00000400000000000000" pitchFamily="2" charset="-78"/>
              </a:rPr>
              <a:t>شبهه اول:راجع به فلسفه جهاد</a:t>
            </a:r>
            <a:endParaRPr lang="en-US" sz="2800" dirty="0">
              <a:solidFill>
                <a:srgbClr val="00B050"/>
              </a:solidFill>
              <a:cs typeface="B Nazanin" panose="0000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endParaRPr lang="fa-IR" sz="2000" u="sng" dirty="0" smtClean="0">
              <a:cs typeface="B Nazanin" panose="0000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fa-IR" sz="2000" u="sng" dirty="0" smtClean="0">
                <a:cs typeface="B Nazanin" panose="00000400000000000000" pitchFamily="2" charset="-78"/>
              </a:rPr>
              <a:t>طرح </a:t>
            </a:r>
            <a:r>
              <a:rPr lang="fa-IR" sz="2000" u="sng" dirty="0">
                <a:cs typeface="B Nazanin" panose="00000400000000000000" pitchFamily="2" charset="-78"/>
              </a:rPr>
              <a:t>شبهه: </a:t>
            </a:r>
            <a:endParaRPr lang="fa-IR" sz="2000" u="sng" dirty="0" smtClean="0">
              <a:cs typeface="B Nazanin" panose="00000400000000000000" pitchFamily="2" charset="-78"/>
            </a:endParaRPr>
          </a:p>
          <a:p>
            <a:pPr marL="356616" lvl="1" indent="0">
              <a:buNone/>
            </a:pPr>
            <a:r>
              <a:rPr lang="fa-IR" sz="2000" u="sng" dirty="0" smtClean="0">
                <a:cs typeface="B Nazanin" panose="00000400000000000000" pitchFamily="2" charset="-78"/>
              </a:rPr>
              <a:t>جنگ </a:t>
            </a:r>
            <a:r>
              <a:rPr lang="fa-IR" sz="2000" u="sng" dirty="0">
                <a:cs typeface="B Nazanin" panose="00000400000000000000" pitchFamily="2" charset="-78"/>
              </a:rPr>
              <a:t>بد است و ادیان باید با آن مخالفت کنند. چرا جنگ در اسلام یکی از فروع دین است</a:t>
            </a:r>
            <a:r>
              <a:rPr lang="fa-IR" sz="2000" dirty="0">
                <a:cs typeface="B Nazanin" panose="00000400000000000000" pitchFamily="2" charset="-78"/>
              </a:rPr>
              <a:t>؟</a:t>
            </a:r>
            <a:endParaRPr lang="en-US" sz="2000" dirty="0">
              <a:cs typeface="B Nazanin" panose="00000400000000000000" pitchFamily="2" charset="-78"/>
            </a:endParaRPr>
          </a:p>
          <a:p>
            <a:pPr marL="452628" lvl="0" indent="-342900" algn="r" rtl="1">
              <a:buFont typeface="Wingdings" panose="05000000000000000000" pitchFamily="2" charset="2"/>
              <a:buChar char="v"/>
            </a:pPr>
            <a:endParaRPr lang="fa-IR" sz="2000" dirty="0" smtClean="0">
              <a:cs typeface="B Nazanin" panose="00000400000000000000" pitchFamily="2" charset="-78"/>
            </a:endParaRPr>
          </a:p>
          <a:p>
            <a:pPr marL="452628" lvl="0" indent="-342900" algn="r" rtl="1">
              <a:buFont typeface="Wingdings" panose="05000000000000000000" pitchFamily="2" charset="2"/>
              <a:buChar char="v"/>
            </a:pPr>
            <a:r>
              <a:rPr lang="fa-IR" sz="2000" dirty="0" smtClean="0">
                <a:cs typeface="B Nazanin" panose="00000400000000000000" pitchFamily="2" charset="-78"/>
              </a:rPr>
              <a:t>پاسخ:</a:t>
            </a:r>
            <a:endParaRPr lang="en-US" sz="2800" dirty="0">
              <a:cs typeface="B Nazanin" panose="00000400000000000000" pitchFamily="2" charset="-78"/>
            </a:endParaRPr>
          </a:p>
          <a:p>
            <a:pPr lvl="1">
              <a:buFont typeface="Wingdings" pitchFamily="2" charset="2"/>
              <a:buChar char="q"/>
            </a:pPr>
            <a:r>
              <a:rPr lang="fa-IR" sz="2000" dirty="0">
                <a:cs typeface="B Nazanin" panose="00000400000000000000" pitchFamily="2" charset="-78"/>
              </a:rPr>
              <a:t>جنگ تجاوزکارانه بد است ولی جنگ برای دفع تجاوز و تهاجو لازم است</a:t>
            </a:r>
            <a:endParaRPr lang="en-US" sz="2000" dirty="0">
              <a:cs typeface="B Nazanin" panose="00000400000000000000" pitchFamily="2" charset="-78"/>
            </a:endParaRPr>
          </a:p>
          <a:p>
            <a:pPr lvl="1">
              <a:buFont typeface="Wingdings" pitchFamily="2" charset="2"/>
              <a:buChar char="q"/>
            </a:pPr>
            <a:r>
              <a:rPr lang="fa-IR" sz="2000" dirty="0">
                <a:cs typeface="B Nazanin" panose="00000400000000000000" pitchFamily="2" charset="-78"/>
              </a:rPr>
              <a:t>صلح ≠ تسلیم شدن: مقاومت در برابر </a:t>
            </a:r>
            <a:r>
              <a:rPr lang="fa-IR" sz="2000" dirty="0" smtClean="0">
                <a:cs typeface="B Nazanin" panose="00000400000000000000" pitchFamily="2" charset="-78"/>
              </a:rPr>
              <a:t>تهاجم </a:t>
            </a:r>
            <a:r>
              <a:rPr lang="fa-IR" sz="2000" dirty="0">
                <a:cs typeface="B Nazanin" panose="00000400000000000000" pitchFamily="2" charset="-78"/>
              </a:rPr>
              <a:t>از </a:t>
            </a:r>
            <a:r>
              <a:rPr lang="fa-IR" sz="2000" dirty="0" smtClean="0">
                <a:cs typeface="B Nazanin" panose="00000400000000000000" pitchFamily="2" charset="-78"/>
              </a:rPr>
              <a:t>ضروریات </a:t>
            </a:r>
            <a:r>
              <a:rPr lang="fa-IR" sz="2000" dirty="0">
                <a:cs typeface="B Nazanin" panose="00000400000000000000" pitchFamily="2" charset="-78"/>
              </a:rPr>
              <a:t>زندگی</a:t>
            </a:r>
            <a:endParaRPr lang="en-US" sz="2000" dirty="0">
              <a:cs typeface="B Nazanin" panose="00000400000000000000" pitchFamily="2" charset="-78"/>
            </a:endParaRPr>
          </a:p>
          <a:p>
            <a:pPr lvl="1">
              <a:buFont typeface="Wingdings" pitchFamily="2" charset="2"/>
              <a:buChar char="q"/>
            </a:pPr>
            <a:r>
              <a:rPr lang="fa-IR" sz="2000" dirty="0">
                <a:cs typeface="B Nazanin" panose="00000400000000000000" pitchFamily="2" charset="-78"/>
              </a:rPr>
              <a:t>تشریع جهاد: مبارزه با تهاجم و تجاوز</a:t>
            </a:r>
            <a:endParaRPr lang="en-US" sz="2000" dirty="0">
              <a:cs typeface="B Nazanin" panose="00000400000000000000" pitchFamily="2" charset="-78"/>
            </a:endParaRPr>
          </a:p>
          <a:p>
            <a:pPr lvl="1">
              <a:buFont typeface="Wingdings" pitchFamily="2" charset="2"/>
              <a:buChar char="q"/>
            </a:pPr>
            <a:r>
              <a:rPr lang="fa-IR" sz="2000" dirty="0">
                <a:cs typeface="B Nazanin" panose="00000400000000000000" pitchFamily="2" charset="-78"/>
              </a:rPr>
              <a:t>معنای موسع تهاجم: </a:t>
            </a:r>
            <a:endParaRPr lang="en-US" sz="2000" dirty="0">
              <a:cs typeface="B Nazanin" panose="00000400000000000000" pitchFamily="2" charset="-78"/>
            </a:endParaRPr>
          </a:p>
          <a:p>
            <a:pPr lvl="2" algn="r" rtl="1">
              <a:buFont typeface="Wingdings" panose="05000000000000000000" pitchFamily="2" charset="2"/>
              <a:buChar char="§"/>
            </a:pPr>
            <a:r>
              <a:rPr lang="en-US" sz="2000" dirty="0">
                <a:cs typeface="B Nazanin" panose="00000400000000000000" pitchFamily="2" charset="-78"/>
              </a:rPr>
              <a:t> </a:t>
            </a:r>
            <a:r>
              <a:rPr lang="fa-IR" sz="2000" dirty="0" smtClean="0">
                <a:cs typeface="B Nazanin" panose="00000400000000000000" pitchFamily="2" charset="-78"/>
              </a:rPr>
              <a:t>جهاد برای دفاع از سرزمین اسلامی در مقابل تعرض</a:t>
            </a:r>
            <a:endParaRPr lang="en-US" sz="2000" dirty="0" smtClean="0">
              <a:cs typeface="B Nazanin" panose="00000400000000000000" pitchFamily="2" charset="-78"/>
            </a:endParaRPr>
          </a:p>
          <a:p>
            <a:pPr lvl="2" algn="r" rtl="1">
              <a:buFont typeface="Wingdings" panose="05000000000000000000" pitchFamily="2" charset="2"/>
              <a:buChar char="§"/>
            </a:pPr>
            <a:r>
              <a:rPr lang="fa-IR" sz="2000" dirty="0" smtClean="0">
                <a:cs typeface="B Nazanin" panose="00000400000000000000" pitchFamily="2" charset="-78"/>
              </a:rPr>
              <a:t>جهاد برای حفظ جان، مال، ناموس خود</a:t>
            </a:r>
            <a:endParaRPr lang="en-US" sz="2000" dirty="0" smtClean="0">
              <a:cs typeface="B Nazanin" panose="00000400000000000000" pitchFamily="2" charset="-78"/>
            </a:endParaRPr>
          </a:p>
          <a:p>
            <a:pPr lvl="2" algn="r" rtl="1">
              <a:buFont typeface="Wingdings" panose="05000000000000000000" pitchFamily="2" charset="2"/>
              <a:buChar char="§"/>
            </a:pPr>
            <a:r>
              <a:rPr lang="fa-IR" sz="2000" dirty="0" smtClean="0">
                <a:cs typeface="B Nazanin" panose="00000400000000000000" pitchFamily="2" charset="-78"/>
              </a:rPr>
              <a:t>جهاد برای مساعدت به مظلوم و مقابله با اهل بغی</a:t>
            </a:r>
            <a:endParaRPr lang="en-US" sz="2000" dirty="0" smtClean="0">
              <a:cs typeface="B Nazanin" panose="00000400000000000000" pitchFamily="2" charset="-78"/>
            </a:endParaRPr>
          </a:p>
          <a:p>
            <a:pPr marL="0" indent="0" algn="r">
              <a:buNone/>
            </a:pP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9304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0120" y="487957"/>
            <a:ext cx="7956376" cy="5821363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09728" lvl="0" indent="0" algn="just" rtl="1">
              <a:buNone/>
            </a:pPr>
            <a:r>
              <a:rPr lang="fa-IR" sz="2400" dirty="0">
                <a:cs typeface="B Nazanin" panose="00000400000000000000" pitchFamily="2" charset="-78"/>
              </a:rPr>
              <a:t>شبهه دوم: راجع به جهاد با آزادی </a:t>
            </a:r>
            <a:r>
              <a:rPr lang="fa-IR" sz="2400" dirty="0" smtClean="0">
                <a:cs typeface="B Nazanin" panose="00000400000000000000" pitchFamily="2" charset="-78"/>
              </a:rPr>
              <a:t>عقیده</a:t>
            </a:r>
          </a:p>
          <a:p>
            <a:pPr marL="109728" lvl="0" indent="0" algn="just" rtl="1">
              <a:buNone/>
            </a:pPr>
            <a:endParaRPr lang="en-US" sz="2400" dirty="0">
              <a:cs typeface="B Nazanin" panose="00000400000000000000" pitchFamily="2" charset="-78"/>
            </a:endParaRPr>
          </a:p>
          <a:p>
            <a:pPr lvl="0" algn="just" rtl="1">
              <a:buFont typeface="Wingdings" pitchFamily="2" charset="2"/>
              <a:buChar char="Ø"/>
            </a:pPr>
            <a:r>
              <a:rPr lang="fa-IR" sz="2000" u="sng" dirty="0">
                <a:cs typeface="B Nazanin" panose="00000400000000000000" pitchFamily="2" charset="-78"/>
              </a:rPr>
              <a:t>طرح شبهه: اسلام می خواهد با جهاد و با زور شمشیر ، عقاید توحیدی خود را بر غیرمسلمانان تحمیل کند و این امر با آزادی تفکر  و آیه شریفه </a:t>
            </a:r>
            <a:r>
              <a:rPr lang="fa-IR" sz="2000" u="sng" dirty="0">
                <a:solidFill>
                  <a:srgbClr val="00B050"/>
                </a:solidFill>
                <a:cs typeface="B Nazanin" panose="00000400000000000000" pitchFamily="2" charset="-78"/>
              </a:rPr>
              <a:t>«لا اکراه فی الدین» </a:t>
            </a:r>
            <a:r>
              <a:rPr lang="fa-IR" sz="2000" u="sng" dirty="0">
                <a:cs typeface="B Nazanin" panose="00000400000000000000" pitchFamily="2" charset="-78"/>
              </a:rPr>
              <a:t>مغایر است</a:t>
            </a:r>
            <a:r>
              <a:rPr lang="fa-IR" sz="2000" u="sng" dirty="0" smtClean="0">
                <a:cs typeface="B Nazanin" panose="00000400000000000000" pitchFamily="2" charset="-78"/>
              </a:rPr>
              <a:t>.</a:t>
            </a:r>
          </a:p>
          <a:p>
            <a:pPr lvl="0" algn="just" rtl="1">
              <a:buFont typeface="Wingdings" pitchFamily="2" charset="2"/>
              <a:buChar char="Ø"/>
            </a:pPr>
            <a:endParaRPr lang="en-US" sz="1800" dirty="0">
              <a:cs typeface="B Nazanin" panose="00000400000000000000" pitchFamily="2" charset="-78"/>
            </a:endParaRPr>
          </a:p>
          <a:p>
            <a:pPr lvl="0" algn="just" rtl="1">
              <a:buFont typeface="Wingdings" pitchFamily="2" charset="2"/>
              <a:buChar char="Ø"/>
            </a:pPr>
            <a:r>
              <a:rPr lang="fa-IR" sz="2000" dirty="0" smtClean="0">
                <a:cs typeface="B Nazanin" panose="00000400000000000000" pitchFamily="2" charset="-78"/>
              </a:rPr>
              <a:t>پاسخ:</a:t>
            </a:r>
            <a:r>
              <a:rPr lang="fa-IR" sz="2000" dirty="0">
                <a:cs typeface="B Nazanin" panose="00000400000000000000" pitchFamily="2" charset="-78"/>
              </a:rPr>
              <a:t> </a:t>
            </a:r>
            <a:r>
              <a:rPr lang="fa-IR" sz="2000" dirty="0" smtClean="0">
                <a:cs typeface="B Nazanin" panose="00000400000000000000" pitchFamily="2" charset="-78"/>
              </a:rPr>
              <a:t>مقدمه</a:t>
            </a:r>
            <a:r>
              <a:rPr lang="fa-IR" sz="2000" dirty="0">
                <a:cs typeface="B Nazanin" panose="00000400000000000000" pitchFamily="2" charset="-78"/>
              </a:rPr>
              <a:t>: توحید، یک حق شخصی است یا حق عمومی؟ دیدگاه های مختلف</a:t>
            </a:r>
            <a:r>
              <a:rPr lang="fa-IR" sz="2000" dirty="0" smtClean="0">
                <a:cs typeface="B Nazanin" panose="00000400000000000000" pitchFamily="2" charset="-78"/>
              </a:rPr>
              <a:t>:</a:t>
            </a:r>
            <a:endParaRPr lang="en-US" sz="2000" dirty="0">
              <a:cs typeface="B Nazanin" panose="00000400000000000000" pitchFamily="2" charset="-78"/>
            </a:endParaRPr>
          </a:p>
          <a:p>
            <a:pPr marL="384048" lvl="1" indent="0" algn="just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1.توحید </a:t>
            </a:r>
            <a:r>
              <a:rPr lang="fa-IR" sz="2000" dirty="0">
                <a:cs typeface="B Nazanin" panose="00000400000000000000" pitchFamily="2" charset="-78"/>
              </a:rPr>
              <a:t>در زمره حقوق شخصی افراد یا حداکثر قومی: عدم جواز جنگ برای اشاعه </a:t>
            </a:r>
            <a:r>
              <a:rPr lang="fa-IR" sz="2000" dirty="0" smtClean="0">
                <a:cs typeface="B Nazanin" panose="00000400000000000000" pitchFamily="2" charset="-78"/>
              </a:rPr>
              <a:t>توحید</a:t>
            </a:r>
            <a:endParaRPr lang="en-US" sz="2000" dirty="0">
              <a:cs typeface="B Nazanin" panose="00000400000000000000" pitchFamily="2" charset="-78"/>
            </a:endParaRPr>
          </a:p>
          <a:p>
            <a:pPr marL="384048" lvl="1" indent="0" algn="just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2.توحید </a:t>
            </a:r>
            <a:r>
              <a:rPr lang="fa-IR" sz="2000" dirty="0">
                <a:cs typeface="B Nazanin" panose="00000400000000000000" pitchFamily="2" charset="-78"/>
              </a:rPr>
              <a:t>در زمره حقوق انسانی مانند آزادی، عدالت و..: </a:t>
            </a:r>
            <a:endParaRPr lang="fa-IR" sz="2000" dirty="0" smtClean="0">
              <a:cs typeface="B Nazanin" panose="00000400000000000000" pitchFamily="2" charset="-78"/>
            </a:endParaRPr>
          </a:p>
          <a:p>
            <a:pPr marL="384048" lvl="1" indent="0" algn="just">
              <a:buNone/>
            </a:pPr>
            <a:r>
              <a:rPr lang="fa-IR" sz="2000" dirty="0">
                <a:cs typeface="B Nazanin" panose="00000400000000000000" pitchFamily="2" charset="-78"/>
              </a:rPr>
              <a:t> </a:t>
            </a:r>
            <a:r>
              <a:rPr lang="fa-IR" sz="2000" dirty="0" smtClean="0">
                <a:cs typeface="B Nazanin" panose="00000400000000000000" pitchFamily="2" charset="-78"/>
              </a:rPr>
              <a:t>  عدم </a:t>
            </a:r>
            <a:r>
              <a:rPr lang="fa-IR" sz="2000" dirty="0">
                <a:cs typeface="B Nazanin" panose="00000400000000000000" pitchFamily="2" charset="-78"/>
              </a:rPr>
              <a:t>جواز جنگ و سلب حقوق </a:t>
            </a:r>
            <a:r>
              <a:rPr lang="fa-IR" sz="2000" dirty="0" smtClean="0">
                <a:cs typeface="B Nazanin" panose="00000400000000000000" pitchFamily="2" charset="-78"/>
              </a:rPr>
              <a:t>انسانی (آزادی) </a:t>
            </a:r>
            <a:r>
              <a:rPr lang="fa-IR" sz="2000" dirty="0">
                <a:cs typeface="B Nazanin" panose="00000400000000000000" pitchFamily="2" charset="-78"/>
              </a:rPr>
              <a:t>برای تامین یک حق دیگر (توحید)</a:t>
            </a:r>
            <a:endParaRPr lang="en-US" sz="2000" dirty="0">
              <a:cs typeface="B Nazanin" panose="00000400000000000000" pitchFamily="2" charset="-78"/>
            </a:endParaRPr>
          </a:p>
          <a:p>
            <a:pPr marL="384048" lvl="1" indent="0" algn="just">
              <a:buNone/>
            </a:pPr>
            <a:r>
              <a:rPr lang="fa-IR" sz="2000" u="sng" dirty="0" smtClean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3.نظر </a:t>
            </a:r>
            <a:r>
              <a:rPr lang="fa-IR" sz="2000" u="sng" dirty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شهید مطهری</a:t>
            </a:r>
            <a:r>
              <a:rPr lang="fa-IR" sz="2000" dirty="0">
                <a:cs typeface="B Nazanin" panose="00000400000000000000" pitchFamily="2" charset="-78"/>
              </a:rPr>
              <a:t>: توحید در زمره حقوق انسانی است ولی اجبارپذیر نیست </a:t>
            </a:r>
            <a:r>
              <a:rPr lang="fa-IR" sz="1800" dirty="0">
                <a:cs typeface="B Nazanin" panose="00000400000000000000" pitchFamily="2" charset="-78"/>
              </a:rPr>
              <a:t>(مانند محبت کردن)    </a:t>
            </a:r>
            <a:endParaRPr lang="fa-IR" sz="1800" dirty="0" smtClean="0">
              <a:cs typeface="B Nazanin" panose="00000400000000000000" pitchFamily="2" charset="-78"/>
            </a:endParaRPr>
          </a:p>
          <a:p>
            <a:pPr marL="109728" lvl="0" indent="0" algn="just" rtl="1">
              <a:buNone/>
            </a:pPr>
            <a:r>
              <a:rPr lang="fa-IR" sz="1800" dirty="0" smtClean="0">
                <a:cs typeface="B Nazanin" panose="00000400000000000000" pitchFamily="2" charset="-78"/>
              </a:rPr>
              <a:t>                                                     </a:t>
            </a:r>
            <a:endParaRPr lang="en-US" sz="1800" dirty="0">
              <a:cs typeface="B Nazanin" panose="00000400000000000000" pitchFamily="2" charset="-78"/>
            </a:endParaRPr>
          </a:p>
          <a:p>
            <a:pPr marL="109728" indent="0" algn="ctr" rtl="1">
              <a:buNone/>
            </a:pPr>
            <a:endParaRPr lang="fa-IR" sz="1800" dirty="0" smtClean="0">
              <a:cs typeface="B Nazanin" panose="00000400000000000000" pitchFamily="2" charset="-78"/>
            </a:endParaRPr>
          </a:p>
          <a:p>
            <a:pPr marL="109728" indent="0" algn="ctr" rtl="1">
              <a:buNone/>
            </a:pPr>
            <a:r>
              <a:rPr lang="en-US" sz="1800" dirty="0">
                <a:cs typeface="B Nazanin" panose="00000400000000000000" pitchFamily="2" charset="-78"/>
              </a:rPr>
              <a:t/>
            </a:r>
            <a:br>
              <a:rPr lang="en-US" sz="1800" dirty="0">
                <a:cs typeface="B Nazanin" panose="00000400000000000000" pitchFamily="2" charset="-78"/>
              </a:rPr>
            </a:br>
            <a:r>
              <a:rPr lang="fa-IR" sz="1800" dirty="0" smtClean="0">
                <a:cs typeface="B Nazanin" panose="00000400000000000000" pitchFamily="2" charset="-78"/>
              </a:rPr>
              <a:t> </a:t>
            </a:r>
            <a:r>
              <a:rPr lang="fa-IR" sz="2000" dirty="0" smtClean="0">
                <a:cs typeface="B Nazanin" panose="00000400000000000000" pitchFamily="2" charset="-78"/>
              </a:rPr>
              <a:t>جهاد برای : آزادی </a:t>
            </a:r>
            <a:r>
              <a:rPr lang="fa-IR" sz="2000" dirty="0">
                <a:cs typeface="B Nazanin" panose="00000400000000000000" pitchFamily="2" charset="-78"/>
              </a:rPr>
              <a:t>دعوت و </a:t>
            </a:r>
            <a:r>
              <a:rPr lang="fa-IR" sz="2000" dirty="0" smtClean="0">
                <a:cs typeface="B Nazanin" panose="00000400000000000000" pitchFamily="2" charset="-78"/>
              </a:rPr>
              <a:t>رفع </a:t>
            </a:r>
            <a:r>
              <a:rPr lang="fa-IR" sz="2000" dirty="0">
                <a:cs typeface="B Nazanin" panose="00000400000000000000" pitchFamily="2" charset="-78"/>
              </a:rPr>
              <a:t>موانع عدم امکان تحمیل توحید با </a:t>
            </a:r>
            <a:r>
              <a:rPr lang="fa-IR" sz="2000" dirty="0" smtClean="0">
                <a:cs typeface="B Nazanin" panose="00000400000000000000" pitchFamily="2" charset="-78"/>
              </a:rPr>
              <a:t>زور</a:t>
            </a:r>
            <a:endParaRPr lang="en-US" sz="2000" dirty="0">
              <a:cs typeface="B Nazanin" panose="00000400000000000000" pitchFamily="2" charset="-78"/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4716016" y="4509120"/>
            <a:ext cx="1033872" cy="61379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0"/>
            <a:endParaRPr lang="fa-I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82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59632" y="260648"/>
            <a:ext cx="7857864" cy="5976664"/>
          </a:xfr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09728" lvl="0" indent="0" algn="r" rtl="1">
              <a:buNone/>
            </a:pPr>
            <a:r>
              <a:rPr lang="fa-IR" sz="2400" dirty="0">
                <a:cs typeface="B Nazanin" panose="00000400000000000000" pitchFamily="2" charset="-78"/>
              </a:rPr>
              <a:t>شبهه سوم: راجع به </a:t>
            </a:r>
            <a:r>
              <a:rPr lang="fa-IR" sz="2400" dirty="0" smtClean="0">
                <a:cs typeface="B Nazanin" panose="00000400000000000000" pitchFamily="2" charset="-78"/>
              </a:rPr>
              <a:t>جزیه</a:t>
            </a:r>
          </a:p>
          <a:p>
            <a:pPr marL="109728" lvl="0" indent="0" algn="r" rtl="1">
              <a:buNone/>
            </a:pPr>
            <a:endParaRPr lang="fa-IR" sz="2400" dirty="0" smtClean="0">
              <a:cs typeface="B Nazanin" panose="00000400000000000000" pitchFamily="2" charset="-78"/>
            </a:endParaRPr>
          </a:p>
          <a:p>
            <a:pPr marL="109728" lvl="0" indent="0" algn="r" rtl="1">
              <a:buNone/>
            </a:pPr>
            <a:endParaRPr lang="fa-IR" sz="2000" dirty="0" smtClean="0">
              <a:cs typeface="B Nazanin" panose="00000400000000000000" pitchFamily="2" charset="-78"/>
            </a:endParaRPr>
          </a:p>
          <a:p>
            <a:pPr marL="109728" lvl="0" indent="0" algn="r" rtl="1">
              <a:buNone/>
            </a:pPr>
            <a:endParaRPr lang="en-US" sz="2000" dirty="0">
              <a:cs typeface="B Nazanin" panose="0000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fa-IR" sz="2400" u="sng" dirty="0">
                <a:solidFill>
                  <a:schemeClr val="tx1"/>
                </a:solidFill>
                <a:cs typeface="B Nazanin" panose="00000400000000000000" pitchFamily="2" charset="-78"/>
              </a:rPr>
              <a:t>طرح شبهه: اگر جهاد اسلامی برای نجات بشر است، چرا با گرفتن باج و جزیه دست از جهاد بر می دارد</a:t>
            </a:r>
            <a:r>
              <a:rPr lang="fa-IR" sz="2400" u="sng" dirty="0" smtClean="0">
                <a:solidFill>
                  <a:schemeClr val="tx1"/>
                </a:solidFill>
                <a:cs typeface="B Nazanin" panose="00000400000000000000" pitchFamily="2" charset="-78"/>
              </a:rPr>
              <a:t>؟</a:t>
            </a:r>
          </a:p>
          <a:p>
            <a:pPr marL="452628" lvl="0" indent="-342900" algn="r" rtl="1">
              <a:buFont typeface="Wingdings" panose="05000000000000000000" pitchFamily="2" charset="2"/>
              <a:buChar char="v"/>
            </a:pPr>
            <a:endParaRPr lang="en-US" sz="2400" dirty="0">
              <a:cs typeface="B Nazanin" panose="0000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fa-IR" sz="2800" dirty="0">
                <a:cs typeface="B Nazanin" panose="00000400000000000000" pitchFamily="2" charset="-78"/>
              </a:rPr>
              <a:t>پاسخ: </a:t>
            </a:r>
            <a:r>
              <a:rPr lang="fa-IR" sz="2000" dirty="0">
                <a:cs typeface="B Nazanin" panose="00000400000000000000" pitchFamily="2" charset="-78"/>
              </a:rPr>
              <a:t>دیدگاه های مختلف در مورد جزیه</a:t>
            </a:r>
            <a:r>
              <a:rPr lang="fa-IR" sz="2000" dirty="0" smtClean="0">
                <a:cs typeface="B Nazanin" panose="00000400000000000000" pitchFamily="2" charset="-78"/>
              </a:rPr>
              <a:t>:</a:t>
            </a:r>
          </a:p>
          <a:p>
            <a:pPr marL="109728" lvl="0" indent="0" algn="r" rtl="1">
              <a:buNone/>
            </a:pPr>
            <a:endParaRPr lang="en-US" sz="1400" dirty="0">
              <a:cs typeface="B Nazanin" panose="00000400000000000000" pitchFamily="2" charset="-78"/>
            </a:endParaRPr>
          </a:p>
          <a:p>
            <a:pPr marL="624078" lvl="0" indent="-514350" algn="r" rtl="1">
              <a:buFont typeface="+mj-lt"/>
              <a:buAutoNum type="arabicPeriod"/>
            </a:pPr>
            <a:r>
              <a:rPr lang="fa-IR" sz="2000" dirty="0">
                <a:cs typeface="B Nazanin" panose="00000400000000000000" pitchFamily="2" charset="-78"/>
              </a:rPr>
              <a:t>جزیه: نوعی باج است که مانع جنگیدن مسلمانان با اهل کتاب می شود</a:t>
            </a:r>
            <a:endParaRPr lang="en-US" sz="2000" dirty="0">
              <a:cs typeface="B Nazanin" panose="00000400000000000000" pitchFamily="2" charset="-78"/>
            </a:endParaRPr>
          </a:p>
          <a:p>
            <a:pPr marL="624078" lvl="0" indent="-514350" algn="r" rtl="1">
              <a:buFont typeface="+mj-lt"/>
              <a:buAutoNum type="arabicPeriod"/>
            </a:pPr>
            <a:r>
              <a:rPr lang="fa-IR" sz="2000" dirty="0">
                <a:cs typeface="B Nazanin" panose="00000400000000000000" pitchFamily="2" charset="-78"/>
              </a:rPr>
              <a:t>جزیه: </a:t>
            </a:r>
            <a:r>
              <a:rPr lang="fa-IR" sz="2000" dirty="0" smtClean="0">
                <a:cs typeface="B Nazanin" panose="00000400000000000000" pitchFamily="2" charset="-78"/>
              </a:rPr>
              <a:t>مابه ازاء </a:t>
            </a:r>
            <a:r>
              <a:rPr lang="fa-IR" sz="2000" dirty="0">
                <a:cs typeface="B Nazanin" panose="00000400000000000000" pitchFamily="2" charset="-78"/>
              </a:rPr>
              <a:t>است در مقابل بهره مندی از خدماتی که در جامعه اسلامی از آن بهره مند </a:t>
            </a:r>
            <a:r>
              <a:rPr lang="fa-IR" sz="2000" dirty="0" smtClean="0">
                <a:cs typeface="B Nazanin" panose="00000400000000000000" pitchFamily="2" charset="-78"/>
              </a:rPr>
              <a:t>هستند</a:t>
            </a:r>
            <a:r>
              <a:rPr lang="fa-IR" sz="2800" dirty="0" smtClean="0">
                <a:cs typeface="B Nazanin" panose="00000400000000000000" pitchFamily="2" charset="-78"/>
              </a:rPr>
              <a:t>          </a:t>
            </a:r>
            <a:r>
              <a:rPr lang="fa-IR" sz="2000" dirty="0" smtClean="0">
                <a:cs typeface="B Nazanin" panose="00000400000000000000" pitchFamily="2" charset="-78"/>
              </a:rPr>
              <a:t>مورد پذیرش است</a:t>
            </a:r>
            <a:endParaRPr lang="en-US" sz="2000" dirty="0">
              <a:cs typeface="B Nazanin" panose="00000400000000000000" pitchFamily="2" charset="-78"/>
            </a:endParaRPr>
          </a:p>
          <a:p>
            <a:pPr marL="109728" indent="0" algn="r">
              <a:buNone/>
            </a:pPr>
            <a:endParaRPr lang="fa-IR" sz="2400" dirty="0">
              <a:cs typeface="B Nazanin" panose="00000400000000000000" pitchFamily="2" charset="-78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7092280" y="4941168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610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21491"/>
          </a:xfrm>
        </p:spPr>
        <p:txBody>
          <a:bodyPr/>
          <a:lstStyle/>
          <a:p>
            <a:pPr marL="109728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            </a:t>
            </a:r>
            <a:endParaRPr lang="fa-IR" dirty="0">
              <a:cs typeface="B Nazanin" panose="00000400000000000000" pitchFamily="2" charset="-78"/>
            </a:endParaRPr>
          </a:p>
          <a:p>
            <a:pPr marL="109728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غایت                    </a:t>
            </a:r>
            <a:r>
              <a:rPr lang="fa-IR" sz="2800" b="1" dirty="0" smtClean="0">
                <a:cs typeface="B Nazanin" panose="00000400000000000000" pitchFamily="2" charset="-78"/>
              </a:rPr>
              <a:t>تربیت </a:t>
            </a:r>
            <a:endParaRPr lang="fa-IR" sz="2800" b="1" dirty="0">
              <a:cs typeface="B Nazanin" panose="00000400000000000000" pitchFamily="2" charset="-78"/>
            </a:endParaRPr>
          </a:p>
          <a:p>
            <a:pPr marL="109728" indent="0" algn="r" rtl="1">
              <a:buNone/>
            </a:pPr>
            <a:r>
              <a:rPr lang="fa-IR" sz="2800" b="1" dirty="0" smtClean="0">
                <a:cs typeface="B Nazanin" panose="00000400000000000000" pitchFamily="2" charset="-78"/>
              </a:rPr>
              <a:t>        </a:t>
            </a:r>
            <a:r>
              <a:rPr lang="fa-IR" sz="1600" b="1" dirty="0" smtClean="0">
                <a:cs typeface="B Nazanin" panose="00000400000000000000" pitchFamily="2" charset="-78"/>
              </a:rPr>
              <a:t>لوازم</a:t>
            </a:r>
            <a:r>
              <a:rPr lang="fa-IR" sz="2800" b="1" dirty="0" smtClean="0">
                <a:cs typeface="B Nazanin" panose="00000400000000000000" pitchFamily="2" charset="-78"/>
              </a:rPr>
              <a:t>                      امنیت                            </a:t>
            </a:r>
            <a:r>
              <a:rPr lang="fa-IR" sz="2000" b="1" dirty="0">
                <a:cs typeface="B Nazanin" panose="00000400000000000000" pitchFamily="2" charset="-78"/>
              </a:rPr>
              <a:t>هجرت درونی</a:t>
            </a:r>
          </a:p>
          <a:p>
            <a:pPr marL="109728" indent="0" algn="r" rtl="1">
              <a:buNone/>
            </a:pPr>
            <a:r>
              <a:rPr lang="fa-IR" sz="2800" b="1" dirty="0" smtClean="0">
                <a:cs typeface="B Nazanin" panose="00000400000000000000" pitchFamily="2" charset="-78"/>
              </a:rPr>
              <a:t>                         </a:t>
            </a:r>
          </a:p>
          <a:p>
            <a:pPr marL="109728" indent="0" algn="r" rtl="1">
              <a:buNone/>
            </a:pPr>
            <a:r>
              <a:rPr lang="fa-IR" sz="2800" b="1" dirty="0">
                <a:cs typeface="B Nazanin" panose="00000400000000000000" pitchFamily="2" charset="-78"/>
              </a:rPr>
              <a:t> </a:t>
            </a:r>
            <a:r>
              <a:rPr lang="fa-IR" sz="2800" b="1" dirty="0" smtClean="0">
                <a:cs typeface="B Nazanin" panose="00000400000000000000" pitchFamily="2" charset="-78"/>
              </a:rPr>
              <a:t>                                آزادی            </a:t>
            </a:r>
            <a:r>
              <a:rPr lang="fa-IR" sz="2400" b="1" dirty="0" smtClean="0">
                <a:cs typeface="B Nazanin" panose="00000400000000000000" pitchFamily="2" charset="-78"/>
              </a:rPr>
              <a:t>معنوی          </a:t>
            </a:r>
            <a:r>
              <a:rPr lang="fa-IR" sz="2000" b="1" dirty="0" smtClean="0">
                <a:cs typeface="B Nazanin" panose="00000400000000000000" pitchFamily="2" charset="-78"/>
              </a:rPr>
              <a:t>جهاد </a:t>
            </a:r>
            <a:r>
              <a:rPr lang="fa-IR" sz="2000" b="1" dirty="0">
                <a:cs typeface="B Nazanin" panose="00000400000000000000" pitchFamily="2" charset="-78"/>
              </a:rPr>
              <a:t>با نفس </a:t>
            </a:r>
            <a:endParaRPr lang="fa-IR" sz="2000" b="1" dirty="0" smtClean="0">
              <a:cs typeface="B Nazanin" panose="00000400000000000000" pitchFamily="2" charset="-78"/>
            </a:endParaRPr>
          </a:p>
          <a:p>
            <a:pPr marL="109728" indent="0" algn="r" rtl="1">
              <a:buNone/>
            </a:pPr>
            <a:r>
              <a:rPr lang="fa-IR" sz="2400" b="1" dirty="0">
                <a:cs typeface="B Nazanin" panose="00000400000000000000" pitchFamily="2" charset="-78"/>
              </a:rPr>
              <a:t> </a:t>
            </a:r>
            <a:r>
              <a:rPr lang="fa-IR" sz="2400" b="1" dirty="0" smtClean="0">
                <a:cs typeface="B Nazanin" panose="00000400000000000000" pitchFamily="2" charset="-78"/>
              </a:rPr>
              <a:t>                                                                                  </a:t>
            </a:r>
            <a:endParaRPr lang="fa-IR" sz="2400" b="1" dirty="0">
              <a:cs typeface="B Nazanin" panose="00000400000000000000" pitchFamily="2" charset="-78"/>
            </a:endParaRPr>
          </a:p>
          <a:p>
            <a:pPr marL="109728" indent="0" algn="r" rtl="1">
              <a:buNone/>
            </a:pPr>
            <a:endParaRPr lang="fa-IR" dirty="0" smtClean="0">
              <a:cs typeface="B Nazanin" panose="00000400000000000000" pitchFamily="2" charset="-78"/>
            </a:endParaRPr>
          </a:p>
          <a:p>
            <a:pPr marL="109728" indent="0" algn="r" rtl="1">
              <a:buNone/>
            </a:pPr>
            <a:r>
              <a:rPr lang="fa-IR" sz="2400" dirty="0" smtClean="0">
                <a:cs typeface="B Nazanin" panose="00000400000000000000" pitchFamily="2" charset="-78"/>
              </a:rPr>
              <a:t>                                               اجتماعی         </a:t>
            </a:r>
            <a:r>
              <a:rPr lang="fa-IR" sz="2000" b="1" dirty="0" smtClean="0">
                <a:cs typeface="B Nazanin" panose="00000400000000000000" pitchFamily="2" charset="-78"/>
              </a:rPr>
              <a:t>هجرت بیرونی</a:t>
            </a:r>
            <a:r>
              <a:rPr lang="fa-IR" sz="2000" dirty="0" smtClean="0">
                <a:cs typeface="B Nazanin" panose="00000400000000000000" pitchFamily="2" charset="-78"/>
              </a:rPr>
              <a:t>                 </a:t>
            </a:r>
            <a:endParaRPr lang="fa-IR" sz="2000" dirty="0">
              <a:cs typeface="B Nazanin" panose="00000400000000000000" pitchFamily="2" charset="-78"/>
            </a:endParaRPr>
          </a:p>
          <a:p>
            <a:pPr marL="109728" indent="0" algn="r" rtl="1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                                                           </a:t>
            </a:r>
          </a:p>
          <a:p>
            <a:pPr marL="109728" indent="0" algn="r" rtl="1">
              <a:buNone/>
            </a:pPr>
            <a:r>
              <a:rPr lang="fa-IR" sz="3200" dirty="0" smtClean="0">
                <a:cs typeface="B Nazanin" panose="00000400000000000000" pitchFamily="2" charset="-78"/>
              </a:rPr>
              <a:t>انسان </a:t>
            </a:r>
            <a:r>
              <a:rPr lang="fa-IR" sz="2000" dirty="0" smtClean="0">
                <a:cs typeface="B Nazanin" panose="00000400000000000000" pitchFamily="2" charset="-78"/>
              </a:rPr>
              <a:t>                                                                  </a:t>
            </a:r>
            <a:r>
              <a:rPr lang="fa-IR" sz="2000" b="1" dirty="0" smtClean="0">
                <a:cs typeface="B Nazanin" panose="00000400000000000000" pitchFamily="2" charset="-78"/>
              </a:rPr>
              <a:t>جهاد با دشمن بیرونی</a:t>
            </a:r>
            <a:endParaRPr lang="fa-IR" sz="2000" b="1" dirty="0">
              <a:cs typeface="B Nazanin" panose="00000400000000000000" pitchFamily="2" charset="-78"/>
            </a:endParaRPr>
          </a:p>
          <a:p>
            <a:pPr marL="109728" indent="0" algn="r" rtl="1">
              <a:buNone/>
            </a:pPr>
            <a:endParaRPr lang="fa-IR" dirty="0">
              <a:cs typeface="B Nazanin" panose="00000400000000000000" pitchFamily="2" charset="-78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8305800" y="2133600"/>
            <a:ext cx="0" cy="2438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6324600" y="2133600"/>
            <a:ext cx="19812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5" name="Right Brace 24"/>
          <p:cNvSpPr/>
          <p:nvPr/>
        </p:nvSpPr>
        <p:spPr>
          <a:xfrm>
            <a:off x="6096000" y="1066800"/>
            <a:ext cx="114300" cy="185323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 rtl="0"/>
            <a:endParaRPr lang="fa-IR">
              <a:solidFill>
                <a:prstClr val="black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4495800" y="28956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257800" y="2895600"/>
            <a:ext cx="0" cy="12954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4564743" y="4191000"/>
            <a:ext cx="69305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505200" y="1828800"/>
            <a:ext cx="0" cy="106680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3048000" y="1828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3048000" y="28956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3048000" y="41910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3657600" y="41910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3048000" y="51054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Arc 47"/>
          <p:cNvSpPr/>
          <p:nvPr/>
        </p:nvSpPr>
        <p:spPr>
          <a:xfrm rot="13524682">
            <a:off x="1075792" y="1438590"/>
            <a:ext cx="3329231" cy="3273924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 rtl="0"/>
            <a:endParaRPr lang="fa-IR">
              <a:solidFill>
                <a:prstClr val="black"/>
              </a:solidFill>
            </a:endParaRPr>
          </a:p>
        </p:txBody>
      </p:sp>
      <p:sp>
        <p:nvSpPr>
          <p:cNvPr id="49" name="Arc 48"/>
          <p:cNvSpPr/>
          <p:nvPr/>
        </p:nvSpPr>
        <p:spPr>
          <a:xfrm rot="13952006">
            <a:off x="979804" y="2221470"/>
            <a:ext cx="3124671" cy="3673241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 rtl="0"/>
            <a:endParaRPr lang="fa-IR">
              <a:solidFill>
                <a:prstClr val="black"/>
              </a:solidFill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4038600" y="3075552"/>
            <a:ext cx="0" cy="8868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950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B5FCD"/>
            </a:gs>
            <a:gs pos="53000">
              <a:schemeClr val="bg1"/>
            </a:gs>
            <a:gs pos="100000">
              <a:srgbClr val="EB5FC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>
            <a:normAutofit/>
          </a:bodyPr>
          <a:lstStyle/>
          <a:p>
            <a:pPr lvl="0" algn="just">
              <a:buClrTx/>
              <a:buFont typeface="Wingdings" pitchFamily="2" charset="2"/>
              <a:buChar char="Ø"/>
            </a:pPr>
            <a:endParaRPr lang="fa-IR" sz="2400" dirty="0" smtClean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82296" lvl="0" indent="0" algn="ctr">
              <a:buClrTx/>
              <a:buNone/>
            </a:pPr>
            <a:r>
              <a:rPr lang="fa-IR" sz="2800" dirty="0" smtClean="0">
                <a:solidFill>
                  <a:srgbClr val="CC3399"/>
                </a:solidFill>
                <a:cs typeface="B Nazanin" panose="00000400000000000000" pitchFamily="2" charset="-78"/>
              </a:rPr>
              <a:t>علت اختلاف نظرها در مورد مفهوم آزادی:</a:t>
            </a:r>
          </a:p>
          <a:p>
            <a:pPr marL="82296" lvl="0" indent="0" algn="just">
              <a:buClrTx/>
              <a:buNone/>
            </a:pPr>
            <a:endParaRPr lang="fa-IR" sz="2400" dirty="0" smtClean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82296" lvl="0" indent="0" algn="just">
              <a:buClrTx/>
              <a:buNone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0" algn="just">
              <a:buClrTx/>
              <a:buFont typeface="Wingdings" pitchFamily="2" charset="2"/>
              <a:buChar char="Ø"/>
            </a:pPr>
            <a:r>
              <a:rPr lang="fa-IR" sz="2800" dirty="0" smtClean="0">
                <a:solidFill>
                  <a:prstClr val="black"/>
                </a:solidFill>
                <a:cs typeface="B Nazanin" panose="00000400000000000000" pitchFamily="2" charset="-78"/>
              </a:rPr>
              <a:t>علت تفاوت نگرش اسلام و غرب در مورد «آزادی» :</a:t>
            </a:r>
          </a:p>
          <a:p>
            <a:pPr marL="82296" indent="0" algn="ctr">
              <a:buClrTx/>
              <a:buNone/>
            </a:pPr>
            <a:r>
              <a:rPr lang="fa-IR" sz="24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B Nazanin" panose="00000400000000000000" pitchFamily="2" charset="-78"/>
              </a:rPr>
              <a:t>اختلاف در جهان بینی (ایدئولوژی بر مبنای جهان بینی شکل می گیرد)</a:t>
            </a:r>
          </a:p>
          <a:p>
            <a:pPr marL="82296" lvl="0" indent="0" algn="just">
              <a:buClrTx/>
              <a:buNone/>
            </a:pPr>
            <a:endParaRPr lang="fa-IR" sz="2400" dirty="0" smtClean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82296" lvl="0" indent="0" algn="just">
              <a:buClrTx/>
              <a:buNone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0" algn="just">
              <a:buClrTx/>
              <a:buFont typeface="Wingdings" pitchFamily="2" charset="2"/>
              <a:buChar char="Ø"/>
            </a:pPr>
            <a:r>
              <a:rPr lang="fa-IR" sz="2800" dirty="0">
                <a:solidFill>
                  <a:prstClr val="black"/>
                </a:solidFill>
                <a:cs typeface="B Nazanin" panose="00000400000000000000" pitchFamily="2" charset="-78"/>
              </a:rPr>
              <a:t>تفاوت ما در غرب در موضوع «آزادی</a:t>
            </a:r>
            <a:r>
              <a:rPr lang="fa-IR" sz="2800" dirty="0" smtClean="0">
                <a:solidFill>
                  <a:prstClr val="black"/>
                </a:solidFill>
                <a:cs typeface="B Nazanin" panose="00000400000000000000" pitchFamily="2" charset="-78"/>
              </a:rPr>
              <a:t>» : </a:t>
            </a:r>
          </a:p>
          <a:p>
            <a:pPr marL="82296" lvl="0" indent="0">
              <a:buClrTx/>
              <a:buNone/>
            </a:pPr>
            <a:r>
              <a:rPr lang="fa-IR" sz="24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B Nazanin" panose="00000400000000000000" pitchFamily="2" charset="-78"/>
              </a:rPr>
              <a:t>      ناشی </a:t>
            </a:r>
            <a:r>
              <a:rPr lang="fa-IR" sz="2400" dirty="0">
                <a:solidFill>
                  <a:schemeClr val="tx1">
                    <a:lumMod val="65000"/>
                    <a:lumOff val="35000"/>
                  </a:schemeClr>
                </a:solidFill>
                <a:cs typeface="B Nazanin" panose="00000400000000000000" pitchFamily="2" charset="-78"/>
              </a:rPr>
              <a:t>از تفاوت در شناخت «انسان</a:t>
            </a:r>
            <a:r>
              <a:rPr lang="fa-IR" sz="24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B Nazanin" panose="00000400000000000000" pitchFamily="2" charset="-78"/>
              </a:rPr>
              <a:t>»</a:t>
            </a:r>
          </a:p>
          <a:p>
            <a:pPr marL="82296" lvl="0" indent="0" algn="just">
              <a:buClrTx/>
              <a:buNone/>
            </a:pPr>
            <a:endParaRPr lang="fa-IR" sz="2400" dirty="0" smtClean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0" algn="just">
              <a:buClrTx/>
              <a:buFont typeface="Wingdings" pitchFamily="2" charset="2"/>
              <a:buChar char="Ø"/>
            </a:pPr>
            <a:endParaRPr lang="fa-IR" sz="24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endParaRPr lang="fa-IR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4534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/>
            </a:gs>
            <a:gs pos="100000">
              <a:srgbClr val="92D050"/>
            </a:gs>
            <a:gs pos="47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249560"/>
            <a:ext cx="7962088" cy="605976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fa-IR" sz="1600" b="1" dirty="0" smtClean="0">
              <a:cs typeface="B Nazanin" panose="00000400000000000000" pitchFamily="2" charset="-78"/>
            </a:endParaRPr>
          </a:p>
          <a:p>
            <a:pPr marL="82296" indent="0">
              <a:buNone/>
            </a:pPr>
            <a:r>
              <a:rPr lang="fa-IR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الف</a:t>
            </a:r>
            <a:r>
              <a:rPr lang="fa-IR" sz="28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) جایگاه بحث آزادی: یکی از سه عامل ضروری برای رشد و تکامل </a:t>
            </a:r>
            <a:endParaRPr lang="en-US" sz="28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anose="00000400000000000000" pitchFamily="2" charset="-78"/>
            </a:endParaRPr>
          </a:p>
          <a:p>
            <a:pPr marL="82296" indent="0">
              <a:buNone/>
            </a:pPr>
            <a:r>
              <a:rPr lang="en-US" sz="1600" b="1" dirty="0">
                <a:cs typeface="B Nazanin" panose="00000400000000000000" pitchFamily="2" charset="-78"/>
              </a:rPr>
              <a:t> </a:t>
            </a:r>
            <a:endParaRPr lang="fa-IR" sz="2800" b="1" dirty="0" smtClean="0">
              <a:cs typeface="B Nazanin" panose="00000400000000000000" pitchFamily="2" charset="-78"/>
            </a:endParaRPr>
          </a:p>
          <a:p>
            <a:pPr marL="82296" indent="0">
              <a:buNone/>
            </a:pPr>
            <a:endParaRPr lang="fa-IR" sz="2800" b="1" dirty="0">
              <a:cs typeface="B Nazanin" panose="00000400000000000000" pitchFamily="2" charset="-78"/>
            </a:endParaRPr>
          </a:p>
          <a:p>
            <a:pPr marL="82296" indent="0">
              <a:buNone/>
            </a:pPr>
            <a:r>
              <a:rPr lang="fa-IR" sz="1600" b="1" dirty="0" smtClean="0">
                <a:cs typeface="B Nazanin" panose="00000400000000000000" pitchFamily="2" charset="-78"/>
              </a:rPr>
              <a:t>عوامل </a:t>
            </a:r>
            <a:r>
              <a:rPr lang="fa-IR" sz="1600" b="1" dirty="0">
                <a:cs typeface="B Nazanin" panose="00000400000000000000" pitchFamily="2" charset="-78"/>
              </a:rPr>
              <a:t>ضروری برای رشد و تکامل </a:t>
            </a:r>
            <a:r>
              <a:rPr lang="fa-IR" sz="1600" b="1" dirty="0" smtClean="0">
                <a:cs typeface="B Nazanin" panose="00000400000000000000" pitchFamily="2" charset="-78"/>
              </a:rPr>
              <a:t>هر </a:t>
            </a:r>
            <a:r>
              <a:rPr lang="fa-IR" sz="1600" b="1" dirty="0">
                <a:cs typeface="B Nazanin" panose="00000400000000000000" pitchFamily="2" charset="-78"/>
              </a:rPr>
              <a:t>موجود زنده </a:t>
            </a:r>
            <a:r>
              <a:rPr lang="fa-IR" sz="1600" b="1" dirty="0" smtClean="0">
                <a:cs typeface="B Nazanin" panose="00000400000000000000" pitchFamily="2" charset="-78"/>
              </a:rPr>
              <a:t>   </a:t>
            </a:r>
          </a:p>
          <a:p>
            <a:pPr marL="82296" indent="0">
              <a:buNone/>
            </a:pPr>
            <a:endParaRPr lang="fa-IR" sz="1600" b="1" dirty="0">
              <a:cs typeface="B Nazanin" panose="00000400000000000000" pitchFamily="2" charset="-78"/>
            </a:endParaRPr>
          </a:p>
          <a:p>
            <a:pPr marL="82296" indent="0">
              <a:buNone/>
            </a:pPr>
            <a:endParaRPr lang="fa-IR" sz="1600" b="1" dirty="0" smtClean="0">
              <a:cs typeface="B Nazanin" panose="00000400000000000000" pitchFamily="2" charset="-78"/>
            </a:endParaRPr>
          </a:p>
          <a:p>
            <a:pPr marL="82296" indent="0">
              <a:buNone/>
            </a:pPr>
            <a:endParaRPr lang="fa-IR" sz="1600" b="1" dirty="0">
              <a:cs typeface="B Nazanin" panose="00000400000000000000" pitchFamily="2" charset="-78"/>
            </a:endParaRPr>
          </a:p>
          <a:p>
            <a:pPr marL="82296" indent="0">
              <a:buNone/>
            </a:pPr>
            <a:endParaRPr lang="fa-IR" sz="1600" b="1" dirty="0" smtClean="0">
              <a:cs typeface="B Nazanin" panose="00000400000000000000" pitchFamily="2" charset="-78"/>
            </a:endParaRPr>
          </a:p>
          <a:p>
            <a:pPr marL="82296" indent="0">
              <a:buNone/>
            </a:pPr>
            <a:endParaRPr lang="fa-IR" sz="1600" b="1" dirty="0" smtClean="0">
              <a:cs typeface="B Nazanin" panose="00000400000000000000" pitchFamily="2" charset="-78"/>
            </a:endParaRPr>
          </a:p>
          <a:p>
            <a:pPr marL="82296" indent="0">
              <a:buNone/>
            </a:pPr>
            <a:r>
              <a:rPr lang="fa-IR" sz="2000" dirty="0" smtClean="0">
                <a:solidFill>
                  <a:srgbClr val="00B050"/>
                </a:solidFill>
                <a:cs typeface="B Nazanin" panose="00000400000000000000" pitchFamily="2" charset="-78"/>
              </a:rPr>
              <a:t> </a:t>
            </a:r>
            <a:r>
              <a:rPr lang="fa-IR" sz="2400" dirty="0" smtClean="0">
                <a:solidFill>
                  <a:srgbClr val="00B050"/>
                </a:solidFill>
                <a:cs typeface="B Nazanin" panose="00000400000000000000" pitchFamily="2" charset="-78"/>
              </a:rPr>
              <a:t>تفاوت انسان با سایر موجودات:</a:t>
            </a:r>
          </a:p>
          <a:p>
            <a:pPr marL="82296" indent="0">
              <a:buNone/>
            </a:pPr>
            <a:endParaRPr lang="fa-IR" sz="1050" dirty="0" smtClean="0">
              <a:solidFill>
                <a:srgbClr val="00B050"/>
              </a:solidFill>
              <a:cs typeface="B Nazanin" panose="00000400000000000000" pitchFamily="2" charset="-78"/>
            </a:endParaRPr>
          </a:p>
          <a:p>
            <a:pPr marL="539496" indent="-457200">
              <a:buClrTx/>
              <a:buFont typeface="+mj-lt"/>
              <a:buAutoNum type="arabicPeriod"/>
            </a:pPr>
            <a:r>
              <a:rPr lang="fa-IR" sz="1800" b="1" dirty="0" smtClean="0">
                <a:cs typeface="B Nazanin" panose="00000400000000000000" pitchFamily="2" charset="-78"/>
              </a:rPr>
              <a:t>جماد: سکون (عدم وجود حرکت)</a:t>
            </a:r>
          </a:p>
          <a:p>
            <a:pPr marL="539496" indent="-457200">
              <a:buClrTx/>
              <a:buFont typeface="+mj-lt"/>
              <a:buAutoNum type="arabicPeriod"/>
            </a:pPr>
            <a:r>
              <a:rPr lang="fa-IR" sz="1800" b="1" dirty="0" smtClean="0">
                <a:cs typeface="B Nazanin" panose="00000400000000000000" pitchFamily="2" charset="-78"/>
              </a:rPr>
              <a:t>نبات: سکون+ حرکت یک سویه</a:t>
            </a:r>
          </a:p>
          <a:p>
            <a:pPr marL="539496" indent="-457200">
              <a:buClrTx/>
              <a:buFont typeface="+mj-lt"/>
              <a:buAutoNum type="arabicPeriod"/>
            </a:pPr>
            <a:r>
              <a:rPr lang="fa-IR" sz="1800" b="1" dirty="0" smtClean="0">
                <a:cs typeface="B Nazanin" panose="00000400000000000000" pitchFamily="2" charset="-78"/>
              </a:rPr>
              <a:t>حیوان:  جماد+ نبات+ غریزه (حرکت چند سویه در راستای  برنامه دیکته شده از جانب خدا برای مخلوق)</a:t>
            </a:r>
          </a:p>
          <a:p>
            <a:pPr marL="539496" indent="-457200">
              <a:buClrTx/>
              <a:buFont typeface="+mj-lt"/>
              <a:buAutoNum type="arabicPeriod"/>
            </a:pPr>
            <a:r>
              <a:rPr lang="fa-IR" sz="1800" b="1" dirty="0" smtClean="0">
                <a:cs typeface="B Nazanin" panose="00000400000000000000" pitchFamily="2" charset="-78"/>
              </a:rPr>
              <a:t>انسان: دارای فطرت (روح انسانی: اراده + اختیار ): تکامل انسان با اراده خودش است</a:t>
            </a:r>
          </a:p>
          <a:p>
            <a:pPr marL="82296" indent="0">
              <a:buClrTx/>
              <a:buNone/>
            </a:pPr>
            <a:endParaRPr lang="fa-IR" sz="1800" b="1" dirty="0">
              <a:cs typeface="B Nazanin" panose="00000400000000000000" pitchFamily="2" charset="-78"/>
            </a:endParaRPr>
          </a:p>
        </p:txBody>
      </p:sp>
      <p:sp>
        <p:nvSpPr>
          <p:cNvPr id="2" name="Right Bracket 1"/>
          <p:cNvSpPr/>
          <p:nvPr/>
        </p:nvSpPr>
        <p:spPr>
          <a:xfrm>
            <a:off x="5769866" y="1892132"/>
            <a:ext cx="45719" cy="830997"/>
          </a:xfrm>
          <a:prstGeom prst="rightBracket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4" name="TextBox 3"/>
          <p:cNvSpPr txBox="1"/>
          <p:nvPr/>
        </p:nvSpPr>
        <p:spPr>
          <a:xfrm>
            <a:off x="1115616" y="1892132"/>
            <a:ext cx="46639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2296" indent="0">
              <a:buNone/>
            </a:pPr>
            <a:r>
              <a:rPr lang="fa-IR" sz="1600" b="1" dirty="0">
                <a:cs typeface="B Nazanin" panose="00000400000000000000" pitchFamily="2" charset="-78"/>
              </a:rPr>
              <a:t>1. تربیت: پرورش استعدادها با لحاظ اعتدال در جهت نیل به غایت</a:t>
            </a:r>
            <a:endParaRPr lang="en-US" sz="1600" b="1" dirty="0">
              <a:cs typeface="B Nazanin" panose="00000400000000000000" pitchFamily="2" charset="-78"/>
            </a:endParaRPr>
          </a:p>
          <a:p>
            <a:pPr marL="82296" indent="0">
              <a:buNone/>
            </a:pPr>
            <a:r>
              <a:rPr lang="fa-IR" sz="1600" b="1" dirty="0" smtClean="0">
                <a:cs typeface="B Nazanin" panose="00000400000000000000" pitchFamily="2" charset="-78"/>
              </a:rPr>
              <a:t>2.امنیت</a:t>
            </a:r>
            <a:r>
              <a:rPr lang="fa-IR" sz="1600" b="1" dirty="0">
                <a:cs typeface="B Nazanin" panose="00000400000000000000" pitchFamily="2" charset="-78"/>
              </a:rPr>
              <a:t>: عدم سلب عومل مورد نیاز</a:t>
            </a:r>
            <a:endParaRPr lang="en-US" sz="1600" b="1" dirty="0">
              <a:cs typeface="B Nazanin" panose="00000400000000000000" pitchFamily="2" charset="-78"/>
            </a:endParaRPr>
          </a:p>
          <a:p>
            <a:pPr marL="82296" lvl="0" indent="0">
              <a:buClr>
                <a:srgbClr val="3891A7"/>
              </a:buClr>
              <a:buNone/>
            </a:pPr>
            <a:r>
              <a:rPr lang="fa-IR" sz="1400" b="1" dirty="0" smtClean="0">
                <a:cs typeface="B Nazanin" panose="00000400000000000000" pitchFamily="2" charset="-78"/>
              </a:rPr>
              <a:t>3</a:t>
            </a:r>
            <a:r>
              <a:rPr lang="fa-IR" sz="1400" b="1" dirty="0">
                <a:cs typeface="B Nazanin" panose="00000400000000000000" pitchFamily="2" charset="-78"/>
              </a:rPr>
              <a:t>. آزادی: </a:t>
            </a:r>
            <a:r>
              <a:rPr lang="fa-IR" sz="1600" b="1" dirty="0">
                <a:solidFill>
                  <a:prstClr val="black"/>
                </a:solidFill>
                <a:cs typeface="B Nazanin" panose="00000400000000000000" pitchFamily="2" charset="-78"/>
              </a:rPr>
              <a:t>نبود مانع در مسیر رشد موجود زنده</a:t>
            </a:r>
            <a:endParaRPr lang="fa-IR" sz="14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6014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00000"/>
            </a:gs>
            <a:gs pos="10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476672"/>
            <a:ext cx="7498080" cy="5771728"/>
          </a:xfrm>
        </p:spPr>
        <p:txBody>
          <a:bodyPr>
            <a:normAutofit/>
          </a:bodyPr>
          <a:lstStyle/>
          <a:p>
            <a:pPr marL="82296" lvl="0" indent="0">
              <a:buClr>
                <a:srgbClr val="3891A7"/>
              </a:buClr>
              <a:buNone/>
            </a:pPr>
            <a:endParaRPr lang="fa-IR" sz="2000" b="1" dirty="0" smtClean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82296" lvl="0" indent="0">
              <a:buClrTx/>
              <a:buNone/>
            </a:pPr>
            <a:r>
              <a:rPr lang="fa-IR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ب) تعریف آزادی انسان چیست؟</a:t>
            </a:r>
            <a:endParaRPr lang="en-US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anose="00000400000000000000" pitchFamily="2" charset="-78"/>
            </a:endParaRPr>
          </a:p>
          <a:p>
            <a:pPr lvl="0">
              <a:buClrTx/>
              <a:buFont typeface="Wingdings" pitchFamily="2" charset="2"/>
              <a:buChar char="Ø"/>
            </a:pPr>
            <a:r>
              <a:rPr lang="fa-IR" sz="2000" dirty="0">
                <a:solidFill>
                  <a:prstClr val="black"/>
                </a:solidFill>
                <a:cs typeface="B Nazanin" panose="00000400000000000000" pitchFamily="2" charset="-78"/>
              </a:rPr>
              <a:t>نکته1: آزادی همواره در دو طرف دارد:</a:t>
            </a:r>
            <a:r>
              <a:rPr lang="en-US" sz="2000" dirty="0">
                <a:solidFill>
                  <a:prstClr val="black"/>
                </a:solidFill>
                <a:cs typeface="B Nazanin" panose="00000400000000000000" pitchFamily="2" charset="-78"/>
              </a:rPr>
              <a:t>   </a:t>
            </a:r>
            <a:r>
              <a:rPr lang="fa-IR" sz="2000" dirty="0">
                <a:solidFill>
                  <a:prstClr val="black"/>
                </a:solidFill>
                <a:cs typeface="B Nazanin" panose="00000400000000000000" pitchFamily="2" charset="-78"/>
              </a:rPr>
              <a:t>  آزادی    </a:t>
            </a:r>
            <a:r>
              <a:rPr lang="fa-IR" sz="2000" dirty="0" smtClean="0">
                <a:solidFill>
                  <a:prstClr val="black"/>
                </a:solidFill>
                <a:cs typeface="B Nazanin" panose="00000400000000000000" pitchFamily="2" charset="-78"/>
              </a:rPr>
              <a:t>(انسان</a:t>
            </a:r>
            <a:r>
              <a:rPr lang="fa-IR" sz="2000" dirty="0">
                <a:solidFill>
                  <a:prstClr val="black"/>
                </a:solidFill>
                <a:cs typeface="B Nazanin" panose="00000400000000000000" pitchFamily="2" charset="-78"/>
              </a:rPr>
              <a:t>)   از </a:t>
            </a:r>
            <a:r>
              <a:rPr lang="en-US" sz="2000" dirty="0" smtClean="0">
                <a:solidFill>
                  <a:prstClr val="black"/>
                </a:solidFill>
                <a:cs typeface="B Nazanin" panose="00000400000000000000" pitchFamily="2" charset="-78"/>
              </a:rPr>
              <a:t> </a:t>
            </a:r>
            <a:r>
              <a:rPr lang="fa-IR" sz="2000" dirty="0" smtClean="0">
                <a:solidFill>
                  <a:prstClr val="black"/>
                </a:solidFill>
                <a:cs typeface="B Nazanin" panose="00000400000000000000" pitchFamily="2" charset="-78"/>
              </a:rPr>
              <a:t> </a:t>
            </a:r>
            <a:r>
              <a:rPr lang="en-US" sz="2000" dirty="0" smtClean="0">
                <a:solidFill>
                  <a:prstClr val="black"/>
                </a:solidFill>
                <a:cs typeface="B Nazanin" panose="00000400000000000000" pitchFamily="2" charset="-78"/>
              </a:rPr>
              <a:t>X </a:t>
            </a:r>
            <a:r>
              <a:rPr lang="fa-IR" sz="2000" dirty="0" smtClean="0">
                <a:solidFill>
                  <a:prstClr val="black"/>
                </a:solidFill>
                <a:cs typeface="B Nazanin" panose="00000400000000000000" pitchFamily="2" charset="-78"/>
              </a:rPr>
              <a:t>  به </a:t>
            </a:r>
            <a:r>
              <a:rPr lang="en-US" sz="2000" dirty="0" smtClean="0">
                <a:solidFill>
                  <a:prstClr val="black"/>
                </a:solidFill>
                <a:cs typeface="B Nazanin" panose="00000400000000000000" pitchFamily="2" charset="-78"/>
              </a:rPr>
              <a:t>Y</a:t>
            </a:r>
            <a:endParaRPr lang="en-US" sz="20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0">
              <a:buClrTx/>
              <a:buFont typeface="Wingdings" pitchFamily="2" charset="2"/>
              <a:buChar char="Ø"/>
            </a:pPr>
            <a:r>
              <a:rPr lang="fa-IR" sz="2000" dirty="0">
                <a:solidFill>
                  <a:prstClr val="black"/>
                </a:solidFill>
                <a:cs typeface="B Nazanin" panose="00000400000000000000" pitchFamily="2" charset="-78"/>
              </a:rPr>
              <a:t>نکته2: لزوم شناخت انسان قبل از بیان اقسام آزادی انسان</a:t>
            </a:r>
          </a:p>
          <a:p>
            <a:pPr marL="82296" lvl="0" indent="0">
              <a:buClr>
                <a:srgbClr val="3891A7"/>
              </a:buClr>
              <a:buNone/>
            </a:pPr>
            <a:endParaRPr lang="fa-IR" sz="2000" b="1" dirty="0" smtClean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fa-IR" sz="2000" b="1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82296" lvl="0" indent="0">
              <a:buClr>
                <a:srgbClr val="3891A7"/>
              </a:buClr>
              <a:buNone/>
            </a:pPr>
            <a:r>
              <a:rPr lang="fa-IR" sz="2000" b="1" dirty="0" smtClean="0">
                <a:solidFill>
                  <a:prstClr val="black"/>
                </a:solidFill>
                <a:cs typeface="B Nazanin" panose="00000400000000000000" pitchFamily="2" charset="-78"/>
              </a:rPr>
              <a:t>انسان </a:t>
            </a:r>
            <a:r>
              <a:rPr lang="fa-IR" sz="2000" b="1" dirty="0">
                <a:solidFill>
                  <a:prstClr val="black"/>
                </a:solidFill>
                <a:cs typeface="B Nazanin" panose="00000400000000000000" pitchFamily="2" charset="-78"/>
              </a:rPr>
              <a:t>شناسی اسلامی: مبنای بحث </a:t>
            </a:r>
            <a:r>
              <a:rPr lang="fa-IR" sz="2000" b="1" dirty="0" smtClean="0">
                <a:solidFill>
                  <a:prstClr val="black"/>
                </a:solidFill>
                <a:cs typeface="B Nazanin" panose="00000400000000000000" pitchFamily="2" charset="-78"/>
              </a:rPr>
              <a:t>آزادی و تمام بحثهای دیگر </a:t>
            </a:r>
            <a:r>
              <a:rPr lang="fa-IR" sz="2000" b="1" dirty="0">
                <a:solidFill>
                  <a:prstClr val="black"/>
                </a:solidFill>
                <a:cs typeface="B Nazanin" panose="00000400000000000000" pitchFamily="2" charset="-78"/>
              </a:rPr>
              <a:t>از دیدگاه اسلام</a:t>
            </a:r>
          </a:p>
          <a:p>
            <a:pPr marL="82296" indent="0">
              <a:buNone/>
            </a:pPr>
            <a:endParaRPr lang="fa-IR" sz="1600" dirty="0" smtClean="0">
              <a:cs typeface="B Nazanin" panose="00000400000000000000" pitchFamily="2" charset="-78"/>
            </a:endParaRPr>
          </a:p>
          <a:p>
            <a:pPr marL="82296" indent="0">
              <a:buNone/>
            </a:pPr>
            <a:endParaRPr lang="fa-IR" sz="1600" dirty="0" smtClean="0">
              <a:cs typeface="B Nazanin" panose="00000400000000000000" pitchFamily="2" charset="-78"/>
            </a:endParaRPr>
          </a:p>
          <a:p>
            <a:pPr>
              <a:buFont typeface="Wingdings" pitchFamily="2" charset="2"/>
              <a:buChar char="v"/>
            </a:pPr>
            <a:r>
              <a:rPr lang="fa-IR" sz="2800" dirty="0" smtClean="0">
                <a:solidFill>
                  <a:srgbClr val="2AA3B0"/>
                </a:solidFill>
                <a:cs typeface="B Nazanin" panose="00000400000000000000" pitchFamily="2" charset="-78"/>
              </a:rPr>
              <a:t>   </a:t>
            </a:r>
            <a:r>
              <a:rPr lang="fa-IR" sz="2800" dirty="0">
                <a:solidFill>
                  <a:srgbClr val="2AA3B0"/>
                </a:solidFill>
                <a:cs typeface="B Nazanin" panose="00000400000000000000" pitchFamily="2" charset="-78"/>
              </a:rPr>
              <a:t>انسان موجود </a:t>
            </a:r>
            <a:r>
              <a:rPr lang="fa-IR" sz="2800" dirty="0" smtClean="0">
                <a:solidFill>
                  <a:srgbClr val="2AA3B0"/>
                </a:solidFill>
                <a:cs typeface="B Nazanin" panose="00000400000000000000" pitchFamily="2" charset="-78"/>
              </a:rPr>
              <a:t>مرکب :                              </a:t>
            </a:r>
            <a:endParaRPr lang="fa-IR" sz="2800" dirty="0">
              <a:solidFill>
                <a:srgbClr val="2AA3B0"/>
              </a:solidFill>
              <a:cs typeface="B Nazanin" panose="00000400000000000000" pitchFamily="2" charset="-78"/>
            </a:endParaRPr>
          </a:p>
          <a:p>
            <a:pPr marL="539496" indent="-457200">
              <a:buFont typeface="+mj-lt"/>
              <a:buAutoNum type="arabicPeriod"/>
            </a:pPr>
            <a:r>
              <a:rPr lang="fa-IR" sz="2000" dirty="0" smtClean="0">
                <a:cs typeface="B Nazanin" panose="00000400000000000000" pitchFamily="2" charset="-78"/>
              </a:rPr>
              <a:t>خود عالی/ قدسی/ الهی</a:t>
            </a:r>
          </a:p>
          <a:p>
            <a:pPr marL="539496" indent="-457200">
              <a:buFont typeface="+mj-lt"/>
              <a:buAutoNum type="arabicPeriod"/>
            </a:pPr>
            <a:r>
              <a:rPr lang="fa-IR" sz="2000" dirty="0">
                <a:solidFill>
                  <a:prstClr val="black"/>
                </a:solidFill>
                <a:cs typeface="B Nazanin" panose="00000400000000000000" pitchFamily="2" charset="-78"/>
              </a:rPr>
              <a:t> خود </a:t>
            </a:r>
            <a:r>
              <a:rPr lang="fa-IR" sz="2000" dirty="0" smtClean="0">
                <a:solidFill>
                  <a:prstClr val="black"/>
                </a:solidFill>
                <a:cs typeface="B Nazanin" panose="00000400000000000000" pitchFamily="2" charset="-78"/>
              </a:rPr>
              <a:t>دانی/  مادی/ حیوانی</a:t>
            </a:r>
            <a:endParaRPr lang="fa-IR" sz="2000" dirty="0" smtClean="0">
              <a:cs typeface="B Nazanin" panose="00000400000000000000" pitchFamily="2" charset="-78"/>
            </a:endParaRPr>
          </a:p>
          <a:p>
            <a:pPr marL="82296" indent="0">
              <a:buNone/>
            </a:pPr>
            <a:endParaRPr lang="fa-IR" sz="1800" dirty="0" smtClean="0">
              <a:cs typeface="B Nazanin" panose="00000400000000000000" pitchFamily="2" charset="-78"/>
            </a:endParaRPr>
          </a:p>
          <a:p>
            <a:pPr marL="82296" indent="0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برقراری </a:t>
            </a:r>
            <a:r>
              <a:rPr lang="fa-IR" sz="2000" dirty="0">
                <a:cs typeface="B Nazanin" pitchFamily="2" charset="-78"/>
              </a:rPr>
              <a:t>تعادل و موازنه: کنترل خود </a:t>
            </a:r>
            <a:r>
              <a:rPr lang="fa-IR" sz="2000" dirty="0" smtClean="0">
                <a:cs typeface="B Nazanin" pitchFamily="2" charset="-78"/>
              </a:rPr>
              <a:t>عالی بر خود </a:t>
            </a:r>
            <a:r>
              <a:rPr lang="fa-IR" sz="2000" dirty="0">
                <a:cs typeface="B Nazanin" pitchFamily="2" charset="-78"/>
              </a:rPr>
              <a:t>دانی</a:t>
            </a:r>
            <a:r>
              <a:rPr lang="fa-IR" sz="2000" dirty="0" smtClean="0">
                <a:cs typeface="B Nazanin" pitchFamily="2" charset="-78"/>
              </a:rPr>
              <a:t> </a:t>
            </a:r>
            <a:r>
              <a:rPr lang="fa-IR" dirty="0" smtClean="0">
                <a:cs typeface="B Nazanin" pitchFamily="2" charset="-78"/>
              </a:rPr>
              <a:t>        </a:t>
            </a:r>
            <a:endParaRPr lang="en-US" dirty="0">
              <a:cs typeface="B Nazanin" pitchFamily="2" charset="-78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7164288" y="5301208"/>
            <a:ext cx="432048" cy="288032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3434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000">
              <a:srgbClr val="EB5FCD"/>
            </a:gs>
            <a:gs pos="44000">
              <a:schemeClr val="bg1"/>
            </a:gs>
            <a:gs pos="100000">
              <a:srgbClr val="EB5FC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198" y="476672"/>
            <a:ext cx="8106104" cy="5771728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fa-IR" dirty="0" smtClean="0">
                <a:solidFill>
                  <a:srgbClr val="CC3399"/>
                </a:solidFill>
                <a:latin typeface="2  Nazanin"/>
                <a:cs typeface="B Nazanin" pitchFamily="2" charset="-78"/>
              </a:rPr>
              <a:t>علل مرکب بودن انسان:</a:t>
            </a:r>
          </a:p>
          <a:p>
            <a:pPr marL="82296" indent="0" algn="ctr">
              <a:buNone/>
            </a:pPr>
            <a:endParaRPr lang="fa-IR" sz="2800" dirty="0" smtClean="0">
              <a:solidFill>
                <a:srgbClr val="CC3399"/>
              </a:solidFill>
              <a:latin typeface="2  Nazanin"/>
              <a:cs typeface="B Nazanin" pitchFamily="2" charset="-78"/>
            </a:endParaRPr>
          </a:p>
          <a:p>
            <a:pPr marL="82296" indent="0">
              <a:buNone/>
            </a:pPr>
            <a:r>
              <a:rPr lang="fa-IR" sz="2400" dirty="0" smtClean="0">
                <a:solidFill>
                  <a:srgbClr val="EB5FCD"/>
                </a:solidFill>
                <a:latin typeface="2  Nazanin"/>
                <a:cs typeface="B Nazanin" pitchFamily="2" charset="-78"/>
              </a:rPr>
              <a:t>الف- دلایل شهودی :</a:t>
            </a:r>
          </a:p>
          <a:p>
            <a:pPr>
              <a:buFontTx/>
              <a:buChar char="-"/>
            </a:pPr>
            <a:r>
              <a:rPr lang="fa-IR" sz="2000" dirty="0" smtClean="0">
                <a:latin typeface="2  Nazanin"/>
                <a:cs typeface="B Nazanin" pitchFamily="2" charset="-78"/>
              </a:rPr>
              <a:t>ملامت وجدان: ارزیابی عملکرد انسان توسط خودش</a:t>
            </a:r>
          </a:p>
          <a:p>
            <a:pPr lvl="0">
              <a:buClr>
                <a:srgbClr val="3891A7"/>
              </a:buClr>
              <a:buFontTx/>
              <a:buChar char="-"/>
            </a:pPr>
            <a:r>
              <a:rPr lang="fa-IR" sz="2000" dirty="0" smtClean="0">
                <a:latin typeface="2  Nazanin"/>
                <a:cs typeface="B Nazanin" pitchFamily="2" charset="-78"/>
              </a:rPr>
              <a:t>قضاوت دربارۀ خود (انصاف): رعایت عدالت  توسط خود درباره خود (</a:t>
            </a:r>
            <a:r>
              <a:rPr lang="fa-IR" sz="2000" dirty="0">
                <a:solidFill>
                  <a:prstClr val="black"/>
                </a:solidFill>
                <a:latin typeface="2  Nazanin"/>
                <a:cs typeface="B Nazanin" pitchFamily="2" charset="-78"/>
              </a:rPr>
              <a:t>قضاوت </a:t>
            </a:r>
            <a:r>
              <a:rPr lang="fa-IR" sz="2000" dirty="0" smtClean="0">
                <a:solidFill>
                  <a:prstClr val="black"/>
                </a:solidFill>
                <a:latin typeface="2  Nazanin"/>
                <a:cs typeface="B Nazanin" pitchFamily="2" charset="-78"/>
              </a:rPr>
              <a:t>بی طرفانه درباره خود)</a:t>
            </a:r>
            <a:endParaRPr lang="fa-IR" sz="2000" dirty="0">
              <a:solidFill>
                <a:prstClr val="black"/>
              </a:solidFill>
              <a:latin typeface="2  Nazanin"/>
              <a:cs typeface="B Nazanin" pitchFamily="2" charset="-78"/>
            </a:endParaRPr>
          </a:p>
          <a:p>
            <a:pPr>
              <a:buFontTx/>
              <a:buChar char="-"/>
            </a:pPr>
            <a:r>
              <a:rPr lang="fa-IR" sz="2000" dirty="0" smtClean="0">
                <a:latin typeface="2  Nazanin"/>
                <a:cs typeface="B Nazanin" pitchFamily="2" charset="-78"/>
              </a:rPr>
              <a:t>توبه: قیام و انقلاب انسان علیه خودش</a:t>
            </a:r>
          </a:p>
          <a:p>
            <a:pPr marL="82296" indent="0">
              <a:buNone/>
            </a:pPr>
            <a:endParaRPr lang="fa-IR" sz="2400" dirty="0">
              <a:latin typeface="2  Nazanin"/>
              <a:cs typeface="B Nazanin" pitchFamily="2" charset="-78"/>
            </a:endParaRPr>
          </a:p>
          <a:p>
            <a:pPr marL="82296" indent="0">
              <a:buNone/>
            </a:pPr>
            <a:endParaRPr lang="fa-IR" sz="2400" dirty="0" smtClean="0">
              <a:latin typeface="2  Nazanin"/>
              <a:cs typeface="B Nazanin" pitchFamily="2" charset="-78"/>
            </a:endParaRPr>
          </a:p>
          <a:p>
            <a:pPr marL="82296" indent="0">
              <a:buNone/>
            </a:pPr>
            <a:r>
              <a:rPr lang="fa-IR" sz="2400" dirty="0" smtClean="0">
                <a:solidFill>
                  <a:srgbClr val="EB5FCD"/>
                </a:solidFill>
                <a:latin typeface="2  Nazanin"/>
                <a:cs typeface="B Nazanin" pitchFamily="2" charset="-78"/>
              </a:rPr>
              <a:t>ب- دلایل نقلی:</a:t>
            </a:r>
          </a:p>
          <a:p>
            <a:pPr>
              <a:buFontTx/>
              <a:buChar char="-"/>
            </a:pPr>
            <a:r>
              <a:rPr lang="fa-IR" sz="1800" dirty="0" smtClean="0">
                <a:latin typeface="2  Nazanin"/>
                <a:cs typeface="B Nazanin" pitchFamily="2" charset="-78"/>
              </a:rPr>
              <a:t>حجر/ 29</a:t>
            </a:r>
            <a:r>
              <a:rPr lang="fa-IR" sz="2000" dirty="0" smtClean="0">
                <a:latin typeface="2  Nazanin"/>
                <a:cs typeface="B Nazanin" pitchFamily="2" charset="-78"/>
              </a:rPr>
              <a:t>: نَفَختُ فیهِ مِن روحی</a:t>
            </a:r>
          </a:p>
          <a:p>
            <a:pPr>
              <a:buFontTx/>
              <a:buChar char="-"/>
            </a:pPr>
            <a:r>
              <a:rPr lang="fa-IR" sz="2000" dirty="0" smtClean="0">
                <a:latin typeface="2  Nazanin"/>
                <a:cs typeface="B Nazanin" pitchFamily="2" charset="-78"/>
              </a:rPr>
              <a:t>روایت پیامبر (ص): فرشته ها بر اساس عقل، حیوان بر اساس شهوت و انسان بر اساس شهوت و عقل آفریده شده است. </a:t>
            </a:r>
            <a:r>
              <a:rPr lang="fa-IR" sz="1800" dirty="0" smtClean="0">
                <a:latin typeface="2  Nazanin"/>
                <a:cs typeface="B Nazanin" pitchFamily="2" charset="-78"/>
              </a:rPr>
              <a:t>(وسایل الشیعه، ج11، ص164)</a:t>
            </a:r>
          </a:p>
        </p:txBody>
      </p:sp>
    </p:spTree>
    <p:extLst>
      <p:ext uri="{BB962C8B-B14F-4D97-AF65-F5344CB8AC3E}">
        <p14:creationId xmlns:p14="http://schemas.microsoft.com/office/powerpoint/2010/main" val="216891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70C0"/>
            </a:gs>
            <a:gs pos="10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332656"/>
            <a:ext cx="7920880" cy="6525344"/>
          </a:xfrm>
        </p:spPr>
        <p:txBody>
          <a:bodyPr>
            <a:normAutofit lnSpcReduction="10000"/>
          </a:bodyPr>
          <a:lstStyle/>
          <a:p>
            <a:pPr marL="82296" lvl="0" indent="0" algn="ctr">
              <a:buClr>
                <a:srgbClr val="3891A7"/>
              </a:buClr>
              <a:buNone/>
            </a:pPr>
            <a:r>
              <a:rPr lang="fa-IR" sz="2800" dirty="0" smtClean="0">
                <a:solidFill>
                  <a:srgbClr val="0070C0"/>
                </a:solidFill>
                <a:cs typeface="B Nazanin" pitchFamily="2" charset="-78"/>
              </a:rPr>
              <a:t>تعریف آزادی از دیدگاه اسلام بر مبنای «انسان شناسی اسلامی»</a:t>
            </a:r>
          </a:p>
          <a:p>
            <a:pPr marL="82296" lvl="0" indent="0" algn="ctr">
              <a:buClr>
                <a:srgbClr val="3891A7"/>
              </a:buClr>
              <a:buNone/>
            </a:pPr>
            <a:endParaRPr lang="fa-IR" sz="2800" dirty="0" smtClean="0">
              <a:solidFill>
                <a:srgbClr val="0070C0"/>
              </a:solidFill>
              <a:cs typeface="B Nazanin" pitchFamily="2" charset="-78"/>
            </a:endParaRPr>
          </a:p>
          <a:p>
            <a:pPr lvl="0">
              <a:buClr>
                <a:srgbClr val="3891A7"/>
              </a:buClr>
              <a:buFont typeface="Wingdings" panose="05000000000000000000" pitchFamily="2" charset="2"/>
              <a:buChar char="v"/>
            </a:pP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تعریف آزادی دارای جنبه  سلبی و ایجابی: پرخاشگری و عصیان + تسلیم و انقیاد </a:t>
            </a:r>
          </a:p>
          <a:p>
            <a:pPr lvl="0">
              <a:buClr>
                <a:srgbClr val="3891A7"/>
              </a:buClr>
              <a:buFontTx/>
              <a:buChar char="-"/>
            </a:pPr>
            <a:endParaRPr lang="fa-IR" sz="600" dirty="0" smtClean="0">
              <a:solidFill>
                <a:prstClr val="black"/>
              </a:solidFill>
              <a:cs typeface="B Nazanin" pitchFamily="2" charset="-78"/>
            </a:endParaRPr>
          </a:p>
          <a:p>
            <a:pPr lvl="2">
              <a:buClrTx/>
              <a:buFont typeface="Wingdings" pitchFamily="2" charset="2"/>
              <a:buChar char="Ø"/>
            </a:pP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عصیان و طغیان در برابر حکومت مطلق خود دانی و حیوانی (رهایی از موانع رشد) </a:t>
            </a:r>
            <a:r>
              <a:rPr lang="fa-IR" dirty="0" smtClean="0">
                <a:solidFill>
                  <a:srgbClr val="002060"/>
                </a:solidFill>
                <a:cs typeface="B Nazanin" pitchFamily="2" charset="-78"/>
              </a:rPr>
              <a:t>لا الهَ...</a:t>
            </a:r>
          </a:p>
          <a:p>
            <a:pPr lvl="2">
              <a:buClrTx/>
              <a:buFont typeface="Wingdings" pitchFamily="2" charset="2"/>
              <a:buChar char="Ø"/>
            </a:pP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تسلیم  در قبال حکومت خود عالی و الهی</a:t>
            </a:r>
            <a:r>
              <a:rPr lang="fa-IR" sz="1600" dirty="0" smtClean="0">
                <a:solidFill>
                  <a:srgbClr val="002060"/>
                </a:solidFill>
                <a:cs typeface="B Nazanin" pitchFamily="2" charset="-78"/>
              </a:rPr>
              <a:t>: </a:t>
            </a:r>
            <a:r>
              <a:rPr lang="fa-IR" sz="2000" dirty="0" smtClean="0">
                <a:solidFill>
                  <a:srgbClr val="002060"/>
                </a:solidFill>
                <a:cs typeface="B Nazanin" pitchFamily="2" charset="-78"/>
              </a:rPr>
              <a:t>الَّا الله </a:t>
            </a:r>
          </a:p>
          <a:p>
            <a:pPr lvl="2">
              <a:buClrTx/>
              <a:buFont typeface="Wingdings" pitchFamily="2" charset="2"/>
              <a:buChar char="Ø"/>
            </a:pPr>
            <a:endParaRPr lang="fa-IR" sz="1100" dirty="0" smtClean="0">
              <a:solidFill>
                <a:srgbClr val="002060"/>
              </a:solidFill>
              <a:cs typeface="B Nazanin" pitchFamily="2" charset="-78"/>
            </a:endParaRPr>
          </a:p>
          <a:p>
            <a:pPr marL="402336" lvl="1" indent="0">
              <a:buClrTx/>
              <a:buNone/>
            </a:pPr>
            <a:r>
              <a:rPr lang="fa-IR" sz="2400" dirty="0" smtClean="0">
                <a:solidFill>
                  <a:srgbClr val="0070C0"/>
                </a:solidFill>
                <a:cs typeface="B Nazanin" pitchFamily="2" charset="-78"/>
              </a:rPr>
              <a:t>تعریف آزادی انسان: </a:t>
            </a:r>
            <a:r>
              <a:rPr lang="fa-IR" sz="24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Nazanin" pitchFamily="2" charset="-78"/>
              </a:rPr>
              <a:t>به استخدام درآوردن خود دانی به سمت  رهایی خود عالی</a:t>
            </a:r>
          </a:p>
          <a:p>
            <a:pPr marL="402336" lvl="1" indent="0">
              <a:buClrTx/>
              <a:buNone/>
            </a:pP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 </a:t>
            </a:r>
          </a:p>
          <a:p>
            <a:pPr>
              <a:buClrTx/>
              <a:buFont typeface="Wingdings" pitchFamily="2" charset="2"/>
              <a:buChar char="v"/>
            </a:pPr>
            <a:r>
              <a:rPr lang="fa-IR" sz="2000" dirty="0" smtClean="0">
                <a:solidFill>
                  <a:srgbClr val="FF0000"/>
                </a:solidFill>
                <a:cs typeface="B Nazanin" pitchFamily="2" charset="-78"/>
              </a:rPr>
              <a:t>نکته:</a:t>
            </a:r>
          </a:p>
          <a:p>
            <a:pPr marL="356616" lvl="1" indent="0">
              <a:buClrTx/>
              <a:buNone/>
            </a:pPr>
            <a:r>
              <a:rPr lang="fa-IR" sz="1800" b="1" dirty="0" smtClean="0">
                <a:solidFill>
                  <a:srgbClr val="FF0000"/>
                </a:solidFill>
                <a:cs typeface="B Nazanin" pitchFamily="2" charset="-78"/>
              </a:rPr>
              <a:t>تربیت و رشد انسان، در گرو مسئولیت پذیری انسان در قبال خود با پرورش استعدادها و قابلیتهای خدادادی</a:t>
            </a:r>
            <a:endParaRPr lang="fa-IR" sz="1600" b="1" dirty="0">
              <a:solidFill>
                <a:prstClr val="black"/>
              </a:solidFill>
              <a:cs typeface="B Nazanin" pitchFamily="2" charset="-78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fa-IR" sz="2000" dirty="0" smtClean="0">
              <a:solidFill>
                <a:prstClr val="black"/>
              </a:solidFill>
              <a:cs typeface="B Nazanin" pitchFamily="2" charset="-78"/>
            </a:endParaRPr>
          </a:p>
          <a:p>
            <a:pPr marL="82296" lvl="0" indent="0">
              <a:buClr>
                <a:srgbClr val="3891A7"/>
              </a:buClr>
              <a:buNone/>
            </a:pPr>
            <a:r>
              <a:rPr lang="fa-IR" sz="2400" dirty="0" smtClean="0">
                <a:solidFill>
                  <a:prstClr val="black"/>
                </a:solidFill>
                <a:cs typeface="B Nazanin" pitchFamily="2" charset="-78"/>
              </a:rPr>
              <a:t>سوال 1: مگر می شود خود دانی، فرمانروای وجود ما باشد؟ </a:t>
            </a:r>
            <a:endParaRPr lang="en-US" sz="2400" dirty="0" smtClean="0">
              <a:solidFill>
                <a:prstClr val="black"/>
              </a:solidFill>
              <a:cs typeface="B Nazanin" pitchFamily="2" charset="-78"/>
            </a:endParaRPr>
          </a:p>
          <a:p>
            <a:pPr marL="82296" lvl="0" indent="0">
              <a:buClr>
                <a:srgbClr val="3891A7"/>
              </a:buClr>
              <a:buNone/>
            </a:pP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پاسخ: جاثیه/23: «افرایت من اتخذ الهه هواه»</a:t>
            </a:r>
          </a:p>
          <a:p>
            <a:pPr marL="82296" lvl="0" indent="0">
              <a:buClr>
                <a:srgbClr val="3891A7"/>
              </a:buClr>
              <a:buNone/>
            </a:pPr>
            <a:endParaRPr lang="fa-IR" sz="1400" dirty="0">
              <a:solidFill>
                <a:prstClr val="black"/>
              </a:solidFill>
              <a:cs typeface="B Nazanin" pitchFamily="2" charset="-78"/>
            </a:endParaRPr>
          </a:p>
          <a:p>
            <a:pPr marL="82296" lvl="0" indent="0">
              <a:buClr>
                <a:srgbClr val="3891A7"/>
              </a:buClr>
              <a:buNone/>
            </a:pPr>
            <a:r>
              <a:rPr lang="fa-IR" sz="2400" dirty="0">
                <a:solidFill>
                  <a:prstClr val="black"/>
                </a:solidFill>
                <a:cs typeface="B Nazanin" pitchFamily="2" charset="-78"/>
              </a:rPr>
              <a:t>سوال 2: پس چه جوری باید باشیم؟</a:t>
            </a:r>
            <a:endParaRPr lang="en-US" sz="2400" dirty="0">
              <a:solidFill>
                <a:prstClr val="black"/>
              </a:solidFill>
              <a:cs typeface="B Nazanin" pitchFamily="2" charset="-78"/>
            </a:endParaRPr>
          </a:p>
          <a:p>
            <a:pPr marL="82296" lvl="0" indent="0">
              <a:buClr>
                <a:srgbClr val="3891A7"/>
              </a:buClr>
              <a:buNone/>
            </a:pPr>
            <a:r>
              <a:rPr lang="fa-IR" sz="2000" dirty="0">
                <a:solidFill>
                  <a:prstClr val="black"/>
                </a:solidFill>
                <a:cs typeface="B Nazanin" pitchFamily="2" charset="-78"/>
              </a:rPr>
              <a:t>پاسخ: بقره/29: «هو الذی خلق لکم ما فی الارض جمیعا» : </a:t>
            </a:r>
            <a:endParaRPr lang="fa-IR" sz="2000" dirty="0" smtClean="0">
              <a:solidFill>
                <a:prstClr val="black"/>
              </a:solidFill>
              <a:cs typeface="B Nazanin" pitchFamily="2" charset="-78"/>
            </a:endParaRPr>
          </a:p>
          <a:p>
            <a:pPr marL="356616" lvl="1" indent="0">
              <a:buClr>
                <a:srgbClr val="3891A7"/>
              </a:buClr>
              <a:buNone/>
            </a:pPr>
            <a:r>
              <a:rPr lang="fa-IR" sz="2000" dirty="0" smtClean="0">
                <a:solidFill>
                  <a:prstClr val="black"/>
                </a:solidFill>
                <a:cs typeface="B Nazanin" pitchFamily="2" charset="-78"/>
              </a:rPr>
              <a:t>               همه </a:t>
            </a:r>
            <a:r>
              <a:rPr lang="fa-IR" sz="2000" dirty="0">
                <a:solidFill>
                  <a:prstClr val="black"/>
                </a:solidFill>
                <a:cs typeface="B Nazanin" pitchFamily="2" charset="-78"/>
              </a:rPr>
              <a:t>مال دنیا در خدمت من ونه من در خدمت مال دنیا</a:t>
            </a:r>
            <a:endParaRPr lang="en-US" sz="2000" dirty="0">
              <a:solidFill>
                <a:prstClr val="black"/>
              </a:solidFill>
              <a:cs typeface="B Nazanin" pitchFamily="2" charset="-78"/>
            </a:endParaRPr>
          </a:p>
          <a:p>
            <a:endParaRPr lang="fa-IR" sz="20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64081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75000"/>
              </a:schemeClr>
            </a:gs>
            <a:gs pos="10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260648"/>
            <a:ext cx="7890080" cy="6597352"/>
          </a:xfrm>
        </p:spPr>
        <p:txBody>
          <a:bodyPr>
            <a:noAutofit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v"/>
            </a:pPr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Nazanin" panose="00000400000000000000" pitchFamily="2" charset="-78"/>
              </a:rPr>
              <a:t>  اقسام آزادی</a:t>
            </a:r>
          </a:p>
          <a:p>
            <a:pPr marL="82296" indent="0">
              <a:buNone/>
            </a:pPr>
            <a:endParaRPr lang="en-US" sz="2800" dirty="0">
              <a:cs typeface="B Nazanin" pitchFamily="2" charset="-78"/>
            </a:endParaRPr>
          </a:p>
          <a:p>
            <a:pPr marL="596646" indent="-514350">
              <a:buClrTx/>
              <a:buAutoNum type="arabicPeriod"/>
            </a:pPr>
            <a:r>
              <a:rPr lang="fa-IR" sz="2000" dirty="0" smtClean="0">
                <a:cs typeface="B Nazanin" pitchFamily="2" charset="-78"/>
              </a:rPr>
              <a:t>آزادی اجتماعی      آزادی </a:t>
            </a:r>
            <a:r>
              <a:rPr lang="fa-IR" sz="2000" dirty="0">
                <a:cs typeface="B Nazanin" pitchFamily="2" charset="-78"/>
              </a:rPr>
              <a:t>از افراد دیگر≠ استثمار، </a:t>
            </a:r>
            <a:r>
              <a:rPr lang="fa-IR" sz="2000" dirty="0" smtClean="0">
                <a:cs typeface="B Nazanin" pitchFamily="2" charset="-78"/>
              </a:rPr>
              <a:t>استعباد </a:t>
            </a:r>
            <a:r>
              <a:rPr lang="fa-IR" sz="2000" dirty="0">
                <a:cs typeface="B Nazanin" pitchFamily="2" charset="-78"/>
              </a:rPr>
              <a:t>و </a:t>
            </a:r>
            <a:r>
              <a:rPr lang="fa-IR" sz="2000" dirty="0" smtClean="0">
                <a:cs typeface="B Nazanin" pitchFamily="2" charset="-78"/>
              </a:rPr>
              <a:t>استعمار ( از جهت جسم و روح)</a:t>
            </a:r>
            <a:endParaRPr lang="en-US" sz="2000" dirty="0" smtClean="0">
              <a:cs typeface="B Nazanin" pitchFamily="2" charset="-78"/>
            </a:endParaRPr>
          </a:p>
          <a:p>
            <a:pPr marL="82296" indent="0">
              <a:buNone/>
            </a:pPr>
            <a:r>
              <a:rPr lang="fa-IR" sz="2000" dirty="0" smtClean="0">
                <a:cs typeface="B Nazanin" pitchFamily="2" charset="-78"/>
              </a:rPr>
              <a:t>                                 از مقاصد انبیا: وجه اشتراک مکتب انبیا و مکاتب بشری</a:t>
            </a:r>
            <a:endParaRPr lang="en-US" sz="2000" dirty="0" smtClean="0">
              <a:cs typeface="B Nazanin" pitchFamily="2" charset="-78"/>
            </a:endParaRPr>
          </a:p>
          <a:p>
            <a:pPr marL="82296" indent="0">
              <a:buNone/>
            </a:pPr>
            <a:r>
              <a:rPr lang="fa-IR" sz="2000" dirty="0">
                <a:cs typeface="B Nazanin" pitchFamily="2" charset="-78"/>
              </a:rPr>
              <a:t> </a:t>
            </a:r>
            <a:endParaRPr lang="en-US" sz="2000" dirty="0">
              <a:cs typeface="B Nazanin" pitchFamily="2" charset="-78"/>
            </a:endParaRPr>
          </a:p>
          <a:p>
            <a:pPr marL="82296" indent="0">
              <a:buNone/>
            </a:pPr>
            <a:r>
              <a:rPr lang="fa-IR" sz="2000" dirty="0">
                <a:cs typeface="B Nazanin" pitchFamily="2" charset="-78"/>
              </a:rPr>
              <a:t>2. </a:t>
            </a:r>
            <a:r>
              <a:rPr lang="fa-IR" sz="2000" dirty="0" smtClean="0">
                <a:cs typeface="B Nazanin" pitchFamily="2" charset="-78"/>
              </a:rPr>
              <a:t>    آزادی معنوی  </a:t>
            </a:r>
            <a:r>
              <a:rPr lang="fa-IR" sz="2400" dirty="0" smtClean="0">
                <a:cs typeface="B Nazanin" pitchFamily="2" charset="-78"/>
              </a:rPr>
              <a:t>        </a:t>
            </a:r>
            <a:r>
              <a:rPr lang="fa-IR" sz="2000" dirty="0" smtClean="0">
                <a:cs typeface="B Nazanin" pitchFamily="2" charset="-78"/>
              </a:rPr>
              <a:t>  آزادی </a:t>
            </a:r>
            <a:r>
              <a:rPr lang="fa-IR" sz="2000" dirty="0">
                <a:cs typeface="B Nazanin" pitchFamily="2" charset="-78"/>
              </a:rPr>
              <a:t>خود عالی از خود دانی</a:t>
            </a:r>
            <a:endParaRPr lang="en-US" sz="2000" dirty="0">
              <a:cs typeface="B Nazanin" pitchFamily="2" charset="-78"/>
            </a:endParaRPr>
          </a:p>
          <a:p>
            <a:pPr marL="82296" indent="0">
              <a:buNone/>
            </a:pPr>
            <a:r>
              <a:rPr lang="fa-IR" sz="2000" dirty="0">
                <a:cs typeface="B Nazanin" pitchFamily="2" charset="-78"/>
              </a:rPr>
              <a:t>	</a:t>
            </a:r>
            <a:r>
              <a:rPr lang="fa-IR" sz="2000" dirty="0" smtClean="0">
                <a:cs typeface="B Nazanin" pitchFamily="2" charset="-78"/>
              </a:rPr>
              <a:t>                        در </a:t>
            </a:r>
            <a:r>
              <a:rPr lang="fa-IR" sz="2000" dirty="0">
                <a:cs typeface="B Nazanin" pitchFamily="2" charset="-78"/>
              </a:rPr>
              <a:t>متون دینی: تزکیه </a:t>
            </a:r>
            <a:r>
              <a:rPr lang="fa-IR" sz="2000" dirty="0" smtClean="0">
                <a:cs typeface="B Nazanin" pitchFamily="2" charset="-78"/>
              </a:rPr>
              <a:t>نفس، تقوا، جهاد درونی ، هجرت درونی</a:t>
            </a:r>
            <a:endParaRPr lang="en-US" sz="2000" dirty="0">
              <a:cs typeface="B Nazanin" pitchFamily="2" charset="-78"/>
            </a:endParaRPr>
          </a:p>
          <a:p>
            <a:pPr marL="82296" indent="0">
              <a:buNone/>
            </a:pPr>
            <a:r>
              <a:rPr lang="fa-IR" sz="2000" dirty="0">
                <a:cs typeface="B Nazanin" pitchFamily="2" charset="-78"/>
              </a:rPr>
              <a:t>	</a:t>
            </a:r>
            <a:r>
              <a:rPr lang="fa-IR" sz="2000" dirty="0" smtClean="0">
                <a:cs typeface="B Nazanin" pitchFamily="2" charset="-78"/>
              </a:rPr>
              <a:t>                        بزرگ </a:t>
            </a:r>
            <a:r>
              <a:rPr lang="fa-IR" sz="2000" dirty="0">
                <a:cs typeface="B Nazanin" pitchFamily="2" charset="-78"/>
              </a:rPr>
              <a:t>ترین برنامه انبیا: وجه افتراق مکتب انبیا و مکاتب بشری</a:t>
            </a:r>
            <a:endParaRPr lang="en-US" sz="2000" dirty="0">
              <a:cs typeface="B Nazanin" pitchFamily="2" charset="-78"/>
            </a:endParaRPr>
          </a:p>
          <a:p>
            <a:pPr marL="82296" indent="0">
              <a:buNone/>
            </a:pPr>
            <a:r>
              <a:rPr lang="fa-IR" sz="2800" dirty="0">
                <a:cs typeface="B Nazanin" pitchFamily="2" charset="-78"/>
              </a:rPr>
              <a:t> </a:t>
            </a:r>
            <a:endParaRPr lang="en-US" sz="2800" dirty="0">
              <a:cs typeface="B Nazanin" pitchFamily="2" charset="-78"/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fa-IR" sz="2000" dirty="0">
                <a:solidFill>
                  <a:schemeClr val="accent2">
                    <a:lumMod val="75000"/>
                  </a:schemeClr>
                </a:solidFill>
                <a:cs typeface="B Nazanin" pitchFamily="2" charset="-78"/>
              </a:rPr>
              <a:t>نکته 1: </a:t>
            </a:r>
            <a:r>
              <a:rPr lang="fa-IR" sz="2000" dirty="0">
                <a:cs typeface="B Nazanin" pitchFamily="2" charset="-78"/>
              </a:rPr>
              <a:t>همه اختلافات میان غرب و اسلام در همین موضوع «آزادی معنوی</a:t>
            </a:r>
            <a:r>
              <a:rPr lang="fa-IR" sz="1600" dirty="0">
                <a:cs typeface="B Nazanin" pitchFamily="2" charset="-78"/>
              </a:rPr>
              <a:t>»: </a:t>
            </a:r>
            <a:endParaRPr lang="fa-IR" sz="1600" dirty="0" smtClean="0">
              <a:cs typeface="B Nazanin" pitchFamily="2" charset="-78"/>
            </a:endParaRPr>
          </a:p>
          <a:p>
            <a:pPr marL="356616" lvl="1" indent="0">
              <a:buClrTx/>
              <a:buNone/>
            </a:pPr>
            <a:r>
              <a:rPr lang="fa-IR" sz="2000" dirty="0" smtClean="0">
                <a:cs typeface="B Nazanin" pitchFamily="2" charset="-78"/>
              </a:rPr>
              <a:t>[ </a:t>
            </a:r>
            <a:r>
              <a:rPr lang="fa-IR" sz="2000" dirty="0">
                <a:cs typeface="B Nazanin" pitchFamily="2" charset="-78"/>
              </a:rPr>
              <a:t>مثال ها: حق دسترسی به اطلاعات، بحث مجازات ها</a:t>
            </a:r>
            <a:r>
              <a:rPr lang="fa-IR" sz="2000" dirty="0" smtClean="0">
                <a:cs typeface="B Nazanin" pitchFamily="2" charset="-78"/>
              </a:rPr>
              <a:t>]</a:t>
            </a:r>
          </a:p>
          <a:p>
            <a:pPr marL="356616" lvl="1" indent="0">
              <a:buClrTx/>
              <a:buNone/>
            </a:pPr>
            <a:endParaRPr lang="fa-IR" sz="500" dirty="0" smtClean="0">
              <a:cs typeface="B Nazanin" pitchFamily="2" charset="-78"/>
            </a:endParaRPr>
          </a:p>
          <a:p>
            <a:pPr lvl="0" algn="just">
              <a:buClrTx/>
              <a:buFont typeface="Wingdings" pitchFamily="2" charset="2"/>
              <a:buChar char="Ø"/>
            </a:pPr>
            <a:r>
              <a:rPr lang="fa-IR" sz="2400" dirty="0" smtClean="0">
                <a:solidFill>
                  <a:schemeClr val="accent2">
                    <a:lumMod val="75000"/>
                  </a:schemeClr>
                </a:solidFill>
                <a:cs typeface="B Nazanin" panose="00000400000000000000" pitchFamily="2" charset="-78"/>
              </a:rPr>
              <a:t>نکته 3</a:t>
            </a:r>
            <a:r>
              <a:rPr lang="fa-IR" sz="2000" b="1" dirty="0" smtClean="0">
                <a:solidFill>
                  <a:schemeClr val="accent2">
                    <a:lumMod val="75000"/>
                  </a:schemeClr>
                </a:solidFill>
                <a:cs typeface="B Nazanin" panose="00000400000000000000" pitchFamily="2" charset="-78"/>
              </a:rPr>
              <a:t>: </a:t>
            </a:r>
            <a:r>
              <a:rPr lang="fa-IR" sz="1800" b="1" dirty="0" smtClean="0">
                <a:solidFill>
                  <a:prstClr val="black"/>
                </a:solidFill>
                <a:cs typeface="B Nazanin" panose="00000400000000000000" pitchFamily="2" charset="-78"/>
              </a:rPr>
              <a:t>آیا </a:t>
            </a:r>
            <a:r>
              <a:rPr lang="fa-IR" sz="1800" b="1" dirty="0">
                <a:solidFill>
                  <a:prstClr val="black"/>
                </a:solidFill>
                <a:cs typeface="B Nazanin" panose="00000400000000000000" pitchFamily="2" charset="-78"/>
              </a:rPr>
              <a:t>این تعریف درست </a:t>
            </a:r>
            <a:r>
              <a:rPr lang="fa-IR" sz="1800" b="1" dirty="0" smtClean="0">
                <a:solidFill>
                  <a:prstClr val="black"/>
                </a:solidFill>
                <a:cs typeface="B Nazanin" panose="00000400000000000000" pitchFamily="2" charset="-78"/>
              </a:rPr>
              <a:t>است:</a:t>
            </a:r>
            <a:r>
              <a:rPr lang="fa-IR" sz="1600" b="1" dirty="0" smtClean="0">
                <a:solidFill>
                  <a:prstClr val="black"/>
                </a:solidFill>
                <a:cs typeface="B Nazanin" panose="00000400000000000000" pitchFamily="2" charset="-78"/>
              </a:rPr>
              <a:t> </a:t>
            </a:r>
            <a:r>
              <a:rPr lang="fa-IR" sz="2000" dirty="0" smtClean="0">
                <a:solidFill>
                  <a:prstClr val="black"/>
                </a:solidFill>
                <a:cs typeface="B Nazanin" panose="00000400000000000000" pitchFamily="2" charset="-78"/>
              </a:rPr>
              <a:t>که </a:t>
            </a:r>
            <a:r>
              <a:rPr lang="fa-IR" sz="2000" dirty="0">
                <a:solidFill>
                  <a:prstClr val="black"/>
                </a:solidFill>
                <a:cs typeface="B Nazanin" panose="00000400000000000000" pitchFamily="2" charset="-78"/>
              </a:rPr>
              <a:t>هر فرد تا جایی آزاد است که به آزادی دیگران لطمه نزند</a:t>
            </a:r>
            <a:r>
              <a:rPr lang="fa-IR" sz="2000" dirty="0" smtClean="0">
                <a:solidFill>
                  <a:prstClr val="black"/>
                </a:solidFill>
                <a:cs typeface="B Nazanin" panose="00000400000000000000" pitchFamily="2" charset="-78"/>
              </a:rPr>
              <a:t>؟</a:t>
            </a:r>
          </a:p>
          <a:p>
            <a:pPr lvl="0" algn="just">
              <a:buClrTx/>
              <a:buFont typeface="Wingdings" pitchFamily="2" charset="2"/>
              <a:buChar char="Ø"/>
            </a:pPr>
            <a:endParaRPr lang="en-US" sz="500" dirty="0">
              <a:cs typeface="B Nazanin" pitchFamily="2" charset="-78"/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fa-IR" sz="2000" dirty="0">
                <a:solidFill>
                  <a:schemeClr val="accent2">
                    <a:lumMod val="75000"/>
                  </a:schemeClr>
                </a:solidFill>
                <a:cs typeface="B Nazanin" pitchFamily="2" charset="-78"/>
              </a:rPr>
              <a:t>نکته 2: </a:t>
            </a:r>
            <a:r>
              <a:rPr lang="fa-IR" sz="2000" dirty="0">
                <a:cs typeface="B Nazanin" pitchFamily="2" charset="-78"/>
              </a:rPr>
              <a:t>با این گفتمان طرح بحث ها متفاوت می </a:t>
            </a:r>
            <a:r>
              <a:rPr lang="fa-IR" sz="2000" dirty="0" smtClean="0">
                <a:cs typeface="B Nazanin" pitchFamily="2" charset="-78"/>
              </a:rPr>
              <a:t>شود</a:t>
            </a:r>
          </a:p>
          <a:p>
            <a:pPr marL="356616" lvl="1" indent="0">
              <a:buClrTx/>
              <a:buNone/>
            </a:pPr>
            <a:r>
              <a:rPr lang="fa-IR" sz="2000" dirty="0" smtClean="0">
                <a:cs typeface="B Nazanin" pitchFamily="2" charset="-78"/>
              </a:rPr>
              <a:t>(مثال:«تقوا</a:t>
            </a:r>
            <a:r>
              <a:rPr lang="fa-IR" sz="2000" dirty="0">
                <a:cs typeface="B Nazanin" pitchFamily="2" charset="-78"/>
              </a:rPr>
              <a:t>» در ظاهر مغایر با «آزادی» ولی دقیقا بر مبنای آزادی معنوی </a:t>
            </a:r>
            <a:r>
              <a:rPr lang="fa-IR" sz="2000" dirty="0" smtClean="0">
                <a:cs typeface="B Nazanin" pitchFamily="2" charset="-78"/>
              </a:rPr>
              <a:t>)</a:t>
            </a:r>
            <a:endParaRPr lang="en-US" sz="2000" dirty="0">
              <a:cs typeface="B Nazanin" pitchFamily="2" charset="-78"/>
            </a:endParaRPr>
          </a:p>
          <a:p>
            <a:pPr marL="82296" indent="0">
              <a:buNone/>
            </a:pPr>
            <a:endParaRPr lang="fa-IR" sz="2800" dirty="0">
              <a:cs typeface="B Nazanin" panose="00000400000000000000" pitchFamily="2" charset="-78"/>
            </a:endParaRPr>
          </a:p>
        </p:txBody>
      </p:sp>
      <p:sp>
        <p:nvSpPr>
          <p:cNvPr id="2" name="Right Bracket 1"/>
          <p:cNvSpPr/>
          <p:nvPr/>
        </p:nvSpPr>
        <p:spPr>
          <a:xfrm>
            <a:off x="6786394" y="1340768"/>
            <a:ext cx="103962" cy="720080"/>
          </a:xfrm>
          <a:prstGeom prst="rightBracket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4" name="Right Bracket 3"/>
          <p:cNvSpPr/>
          <p:nvPr/>
        </p:nvSpPr>
        <p:spPr>
          <a:xfrm>
            <a:off x="6660232" y="2564904"/>
            <a:ext cx="230124" cy="1008112"/>
          </a:xfrm>
          <a:prstGeom prst="rightBracket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157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olstic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456</TotalTime>
  <Words>2781</Words>
  <Application>Microsoft Office PowerPoint</Application>
  <PresentationFormat>On-screen Show (4:3)</PresentationFormat>
  <Paragraphs>459</Paragraphs>
  <Slides>38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54" baseType="lpstr">
      <vt:lpstr>2  Nazanin</vt:lpstr>
      <vt:lpstr>Arial</vt:lpstr>
      <vt:lpstr>B Nazanin</vt:lpstr>
      <vt:lpstr>B Titr</vt:lpstr>
      <vt:lpstr>Calibri</vt:lpstr>
      <vt:lpstr>Century Schoolbook</vt:lpstr>
      <vt:lpstr>Courier New</vt:lpstr>
      <vt:lpstr>Gill Sans MT</vt:lpstr>
      <vt:lpstr>Lucida Sans Unicode</vt:lpstr>
      <vt:lpstr>Majalla UI</vt:lpstr>
      <vt:lpstr>Verdana</vt:lpstr>
      <vt:lpstr>Wingdings</vt:lpstr>
      <vt:lpstr>Wingdings 2</vt:lpstr>
      <vt:lpstr>Wingdings 3</vt:lpstr>
      <vt:lpstr>Solstice</vt:lpstr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حمیدرضا پوریحیی</cp:lastModifiedBy>
  <cp:revision>101</cp:revision>
  <dcterms:created xsi:type="dcterms:W3CDTF">2012-12-17T21:02:23Z</dcterms:created>
  <dcterms:modified xsi:type="dcterms:W3CDTF">2018-10-27T04:01:34Z</dcterms:modified>
</cp:coreProperties>
</file>