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4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F87A1-F5C5-4B49-9BF5-546E85D23272}" type="datetimeFigureOut">
              <a:rPr lang="en-US" smtClean="0"/>
              <a:pPr/>
              <a:t>11/30/2013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04664"/>
            <a:ext cx="5817468" cy="4363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81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504" y="1700808"/>
            <a:ext cx="648072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solidFill>
                  <a:srgbClr val="00B0F0"/>
                </a:solidFill>
                <a:cs typeface="B Nazanin" panose="00000400000000000000" pitchFamily="2" charset="-78"/>
              </a:rPr>
              <a:t>10. ویژگی مهم مبلغ: شناخت اسلام در سه </a:t>
            </a:r>
            <a:r>
              <a:rPr lang="fa-IR" sz="2800" dirty="0" smtClean="0">
                <a:solidFill>
                  <a:srgbClr val="00B0F0"/>
                </a:solidFill>
                <a:cs typeface="B Nazanin" panose="00000400000000000000" pitchFamily="2" charset="-78"/>
              </a:rPr>
              <a:t>حیطه</a:t>
            </a:r>
          </a:p>
          <a:p>
            <a:pPr algn="r" rtl="1"/>
            <a:endParaRPr lang="en-US" sz="2800" dirty="0">
              <a:solidFill>
                <a:srgbClr val="00B0F0"/>
              </a:solidFill>
              <a:cs typeface="B Nazanin" panose="00000400000000000000" pitchFamily="2" charset="-78"/>
            </a:endParaRPr>
          </a:p>
          <a:p>
            <a:pPr marL="914400" lvl="1" indent="-45720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cs typeface="B Nazanin" panose="00000400000000000000" pitchFamily="2" charset="-78"/>
              </a:rPr>
              <a:t>دریافت</a:t>
            </a:r>
            <a:r>
              <a:rPr lang="fa-IR" sz="2000" dirty="0">
                <a:cs typeface="B Nazanin" panose="00000400000000000000" pitchFamily="2" charset="-78"/>
              </a:rPr>
              <a:t>: شناخت صحیح از اسلام</a:t>
            </a:r>
            <a:endParaRPr lang="en-US" sz="2000" dirty="0">
              <a:cs typeface="B Nazanin" panose="00000400000000000000" pitchFamily="2" charset="-78"/>
            </a:endParaRPr>
          </a:p>
          <a:p>
            <a:pPr marL="800100" lvl="1" indent="-34290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cs typeface="B Nazanin" panose="00000400000000000000" pitchFamily="2" charset="-78"/>
              </a:rPr>
              <a:t> نگهداری</a:t>
            </a:r>
            <a:r>
              <a:rPr lang="fa-IR" sz="2000" dirty="0">
                <a:cs typeface="B Nazanin" panose="00000400000000000000" pitchFamily="2" charset="-78"/>
              </a:rPr>
              <a:t>: پس از دریافت، باید مطلب را درست نگهداری کرد</a:t>
            </a:r>
            <a:endParaRPr lang="en-US" sz="2000" dirty="0">
              <a:cs typeface="B Nazanin" panose="00000400000000000000" pitchFamily="2" charset="-78"/>
            </a:endParaRPr>
          </a:p>
          <a:p>
            <a:pPr marL="800100" lvl="1" indent="-34290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cs typeface="B Nazanin" panose="00000400000000000000" pitchFamily="2" charset="-78"/>
              </a:rPr>
              <a:t> ایصال </a:t>
            </a:r>
            <a:r>
              <a:rPr lang="fa-IR" sz="2000" dirty="0">
                <a:cs typeface="B Nazanin" panose="00000400000000000000" pitchFamily="2" charset="-78"/>
              </a:rPr>
              <a:t>الی المطلوب: شناخت ابزارها و شیوه های مناسب </a:t>
            </a:r>
            <a:endParaRPr lang="en-US" sz="2000" dirty="0">
              <a:cs typeface="B Nazanin" panose="00000400000000000000" pitchFamily="2" charset="-78"/>
            </a:endParaRPr>
          </a:p>
          <a:p>
            <a:pPr algn="r"/>
            <a:endParaRPr lang="fa-IR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206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617177"/>
            <a:ext cx="6192688" cy="5188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800" b="1" dirty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د)کیفیت و شیوه پیام رسانی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2400" b="1" dirty="0">
              <a:ea typeface="Calibri"/>
              <a:cs typeface="B Nazanin" panose="00000400000000000000" pitchFamily="2" charset="-78"/>
            </a:endParaRPr>
          </a:p>
          <a:p>
            <a:pPr marL="342900" indent="-342900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400" dirty="0">
                <a:solidFill>
                  <a:srgbClr val="00B050"/>
                </a:solidFill>
                <a:cs typeface="B Nazanin" panose="00000400000000000000" pitchFamily="2" charset="-78"/>
              </a:rPr>
              <a:t>بلاغ مبین: </a:t>
            </a:r>
            <a:r>
              <a:rPr lang="fa-IR" sz="2000" dirty="0">
                <a:cs typeface="B Nazanin" panose="00000400000000000000" pitchFamily="2" charset="-78"/>
              </a:rPr>
              <a:t>آشکار، ساده، بی پیرایه، صریح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342900" marR="0" indent="-342900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4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انذار و تبشیر و نه تنفیر </a:t>
            </a:r>
            <a:endParaRPr lang="en-US" sz="24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342900" marR="0" indent="-342900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4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تساهل و تسامح در معرفی کردن دین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(دین اسلام،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 </a:t>
            </a:r>
            <a:r>
              <a:rPr lang="fa-IR" sz="2000" b="1" u="sng" dirty="0">
                <a:ea typeface="Calibri"/>
                <a:cs typeface="B Nazanin" panose="00000400000000000000" pitchFamily="2" charset="-78"/>
              </a:rPr>
              <a:t>سماحت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دارد)</a:t>
            </a:r>
            <a:endParaRPr lang="fa-IR" sz="2400" dirty="0">
              <a:ea typeface="Calibri"/>
              <a:cs typeface="B Nazanin" panose="00000400000000000000" pitchFamily="2" charset="-78"/>
            </a:endParaRPr>
          </a:p>
          <a:p>
            <a:pPr marL="342900" marR="0" indent="-342900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4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پرهیز از </a:t>
            </a:r>
            <a:r>
              <a:rPr lang="fa-IR" sz="24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خشونت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≠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اجرای قاطع احکام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342900" marR="0" indent="-342900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4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عدم تبعیض</a:t>
            </a:r>
            <a:endParaRPr lang="en-US" sz="24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342900" marR="0" indent="-342900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4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 لحاظ نمودن شرایط زمان و مکان</a:t>
            </a: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: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افزایش تاثیرگذاری</a:t>
            </a:r>
          </a:p>
        </p:txBody>
      </p:sp>
    </p:spTree>
    <p:extLst>
      <p:ext uri="{BB962C8B-B14F-4D97-AF65-F5344CB8AC3E}">
        <p14:creationId xmlns:p14="http://schemas.microsoft.com/office/powerpoint/2010/main" val="417861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4352" y="235671"/>
            <a:ext cx="648072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a-IR" sz="2400" b="1" dirty="0">
              <a:solidFill>
                <a:srgbClr val="FF0000"/>
              </a:solidFill>
              <a:cs typeface="2  Nazanin" pitchFamily="2" charset="-78"/>
            </a:endParaRPr>
          </a:p>
          <a:p>
            <a:pPr algn="r" rtl="1"/>
            <a:r>
              <a:rPr lang="fa-IR" sz="2800" dirty="0">
                <a:solidFill>
                  <a:srgbClr val="00B0F0"/>
                </a:solidFill>
                <a:cs typeface="B Nazanin" pitchFamily="2" charset="-78"/>
              </a:rPr>
              <a:t>د- ابزار و وسایل پیام رسانی</a:t>
            </a:r>
            <a:r>
              <a:rPr lang="fa-IR" sz="2800" dirty="0" smtClean="0">
                <a:solidFill>
                  <a:srgbClr val="00B0F0"/>
                </a:solidFill>
                <a:cs typeface="B Nazanin" pitchFamily="2" charset="-78"/>
              </a:rPr>
              <a:t>:</a:t>
            </a:r>
          </a:p>
          <a:p>
            <a:pPr algn="r" rtl="1"/>
            <a:endParaRPr lang="en-US" sz="2400" dirty="0">
              <a:solidFill>
                <a:srgbClr val="FF0000"/>
              </a:solidFill>
              <a:cs typeface="B Nazanin" pitchFamily="2" charset="-78"/>
            </a:endParaRP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sz="2000" dirty="0">
                <a:solidFill>
                  <a:srgbClr val="00B050"/>
                </a:solidFill>
                <a:cs typeface="B Nazanin" pitchFamily="2" charset="-78"/>
              </a:rPr>
              <a:t> ابزارها : </a:t>
            </a:r>
            <a:r>
              <a:rPr lang="fa-IR" sz="2000" dirty="0">
                <a:cs typeface="B Nazanin" pitchFamily="2" charset="-78"/>
              </a:rPr>
              <a:t>درگیر کردن همه ابعاد وجودی انسان: جسمانی، عقلی و قلبی</a:t>
            </a:r>
            <a:endParaRPr lang="en-US" sz="2000" dirty="0">
              <a:cs typeface="B Nazanin" pitchFamily="2" charset="-78"/>
            </a:endParaRP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sz="2000" dirty="0">
                <a:solidFill>
                  <a:srgbClr val="00B050"/>
                </a:solidFill>
                <a:cs typeface="B Nazanin" pitchFamily="2" charset="-78"/>
              </a:rPr>
              <a:t>عدم جواز استفاده از ابزار نامشروع </a:t>
            </a:r>
            <a:r>
              <a:rPr lang="fa-IR" sz="2000" dirty="0">
                <a:cs typeface="B Nazanin" pitchFamily="2" charset="-78"/>
              </a:rPr>
              <a:t>(ظرف متناسب با مظروف)</a:t>
            </a:r>
            <a:endParaRPr lang="en-US" sz="2000" dirty="0">
              <a:cs typeface="B Nazanin" pitchFamily="2" charset="-78"/>
            </a:endParaRP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sz="2000" dirty="0">
                <a:solidFill>
                  <a:srgbClr val="00B050"/>
                </a:solidFill>
                <a:cs typeface="B Nazanin" pitchFamily="2" charset="-78"/>
              </a:rPr>
              <a:t>ابزار مشروع: </a:t>
            </a:r>
            <a:r>
              <a:rPr lang="fa-IR" sz="2000" dirty="0">
                <a:cs typeface="B Nazanin" pitchFamily="2" charset="-78"/>
              </a:rPr>
              <a:t>اصل کیفیت استخدام وسیله</a:t>
            </a:r>
            <a:endParaRPr lang="en-US" sz="2000" dirty="0">
              <a:cs typeface="B Nazanin" pitchFamily="2" charset="-78"/>
            </a:endParaRP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sz="2000" dirty="0">
                <a:solidFill>
                  <a:srgbClr val="00B050"/>
                </a:solidFill>
                <a:cs typeface="B Nazanin" pitchFamily="2" charset="-78"/>
              </a:rPr>
              <a:t>ابزارهای حسی (گفتاری و شنیداری): </a:t>
            </a:r>
            <a:r>
              <a:rPr lang="fa-IR" sz="2000" dirty="0">
                <a:cs typeface="B Nazanin" pitchFamily="2" charset="-78"/>
              </a:rPr>
              <a:t>خطابه و منبر (ابزار سنتی)</a:t>
            </a:r>
            <a:endParaRPr lang="en-US" sz="2000" dirty="0">
              <a:cs typeface="B Nazanin" pitchFamily="2" charset="-78"/>
            </a:endParaRP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sz="2000" dirty="0">
                <a:solidFill>
                  <a:srgbClr val="00B050"/>
                </a:solidFill>
                <a:cs typeface="B Nazanin" pitchFamily="2" charset="-78"/>
              </a:rPr>
              <a:t>ابزارهای جدید </a:t>
            </a:r>
            <a:r>
              <a:rPr lang="fa-IR" sz="2000" dirty="0">
                <a:cs typeface="B Nazanin" pitchFamily="2" charset="-78"/>
              </a:rPr>
              <a:t>(رسانه : </a:t>
            </a:r>
            <a:r>
              <a:rPr lang="en-US" sz="2000" dirty="0">
                <a:cs typeface="B Nazanin" pitchFamily="2" charset="-78"/>
              </a:rPr>
              <a:t>media</a:t>
            </a:r>
            <a:r>
              <a:rPr lang="fa-IR" sz="2000" dirty="0">
                <a:cs typeface="B Nazanin" pitchFamily="2" charset="-78"/>
              </a:rPr>
              <a:t>)</a:t>
            </a:r>
            <a:endParaRPr lang="en-US" sz="2000" dirty="0">
              <a:cs typeface="B Nazanin" pitchFamily="2" charset="-78"/>
            </a:endParaRP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sz="2000" dirty="0">
                <a:solidFill>
                  <a:srgbClr val="00B050"/>
                </a:solidFill>
                <a:cs typeface="B Nazanin" pitchFamily="2" charset="-78"/>
              </a:rPr>
              <a:t>بکارگیری هنر در تبلیغ</a:t>
            </a: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sz="2000" dirty="0">
                <a:solidFill>
                  <a:srgbClr val="00B050"/>
                </a:solidFill>
                <a:cs typeface="B Nazanin" pitchFamily="2" charset="-78"/>
              </a:rPr>
              <a:t>توجه به ابعاد زیبایی شناختی در قرآن و ادعیه </a:t>
            </a:r>
            <a:endParaRPr lang="fa-IR" sz="2000" dirty="0" smtClean="0">
              <a:solidFill>
                <a:srgbClr val="00B050"/>
              </a:solidFill>
              <a:cs typeface="B Nazanin" pitchFamily="2" charset="-78"/>
            </a:endParaRP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fa-IR" sz="2000" dirty="0" smtClean="0">
              <a:solidFill>
                <a:srgbClr val="00B050"/>
              </a:solidFill>
              <a:cs typeface="B Nazanin" pitchFamily="2" charset="-78"/>
            </a:endParaRP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sz="2800" dirty="0">
              <a:solidFill>
                <a:srgbClr val="00B050"/>
              </a:solidFill>
              <a:cs typeface="B Nazanin" pitchFamily="2" charset="-78"/>
            </a:endParaRPr>
          </a:p>
          <a:p>
            <a:pPr algn="r" rtl="1"/>
            <a:r>
              <a:rPr lang="fa-IR" sz="2800" dirty="0">
                <a:solidFill>
                  <a:srgbClr val="00B0F0"/>
                </a:solidFill>
                <a:cs typeface="B Nazanin" pitchFamily="2" charset="-78"/>
              </a:rPr>
              <a:t>نکته مهم: </a:t>
            </a:r>
            <a:r>
              <a:rPr lang="fa-IR" sz="2800" dirty="0">
                <a:cs typeface="B Nazanin" pitchFamily="2" charset="-78"/>
              </a:rPr>
              <a:t>ابزار تبلیغ در زمره </a:t>
            </a:r>
            <a:r>
              <a:rPr lang="fa-IR" sz="2800" dirty="0">
                <a:solidFill>
                  <a:srgbClr val="FF0000"/>
                </a:solidFill>
                <a:cs typeface="B Nazanin" pitchFamily="2" charset="-78"/>
              </a:rPr>
              <a:t>متغیرات</a:t>
            </a:r>
            <a:r>
              <a:rPr lang="fa-IR" sz="2800" dirty="0">
                <a:cs typeface="B Nazanin" pitchFamily="2" charset="-78"/>
              </a:rPr>
              <a:t> است.</a:t>
            </a:r>
            <a:endParaRPr lang="en-US" sz="2800" dirty="0">
              <a:cs typeface="B Nazanin" pitchFamily="2" charset="-78"/>
            </a:endParaRPr>
          </a:p>
          <a:p>
            <a:pPr algn="r" rtl="1"/>
            <a:endParaRPr lang="fa-IR" sz="2400" dirty="0">
              <a:cs typeface="2  Nazanin" pitchFamily="2" charset="-78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353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5" y="710729"/>
            <a:ext cx="6191895" cy="5571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3200" dirty="0">
                <a:solidFill>
                  <a:srgbClr val="00B0F0"/>
                </a:solidFill>
                <a:ea typeface="Calibri"/>
                <a:cs typeface="B Nazanin"/>
              </a:rPr>
              <a:t>تبلیغ در نهضت </a:t>
            </a:r>
            <a:r>
              <a:rPr lang="fa-IR" sz="3200" dirty="0" smtClean="0">
                <a:solidFill>
                  <a:srgbClr val="00B0F0"/>
                </a:solidFill>
                <a:ea typeface="Calibri"/>
                <a:cs typeface="B Nazanin"/>
              </a:rPr>
              <a:t>حسینی</a:t>
            </a: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endParaRPr lang="en-US" sz="2400" dirty="0">
              <a:solidFill>
                <a:srgbClr val="00B0F0"/>
              </a:solidFill>
              <a:ea typeface="Calibri"/>
              <a:cs typeface="Arial"/>
            </a:endParaRP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/>
              </a:rPr>
              <a:t>ویژگی منحصر به فرد واقعه کربلا        </a:t>
            </a:r>
            <a:r>
              <a:rPr lang="fa-IR" sz="2000" dirty="0" smtClean="0">
                <a:solidFill>
                  <a:srgbClr val="00B050"/>
                </a:solidFill>
                <a:ea typeface="Calibri"/>
                <a:cs typeface="B Nazanin"/>
              </a:rPr>
              <a:t>   </a:t>
            </a:r>
            <a:r>
              <a:rPr lang="fa-IR" sz="2000" dirty="0">
                <a:ea typeface="Calibri"/>
                <a:cs typeface="B Nazanin"/>
              </a:rPr>
              <a:t>همه جانبه بودن</a:t>
            </a:r>
            <a:endParaRPr lang="en-US" sz="2000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657225" algn="l"/>
              </a:tabLst>
            </a:pPr>
            <a:r>
              <a:rPr lang="fa-IR" sz="2000" dirty="0">
                <a:ea typeface="Calibri"/>
                <a:cs typeface="B Nazanin"/>
              </a:rPr>
              <a:t>	  </a:t>
            </a:r>
            <a:r>
              <a:rPr lang="en-US" sz="2000" dirty="0">
                <a:ea typeface="Calibri"/>
                <a:cs typeface="B Nazanin"/>
              </a:rPr>
              <a:t>   </a:t>
            </a:r>
            <a:r>
              <a:rPr lang="fa-IR" sz="2000" dirty="0">
                <a:ea typeface="Calibri"/>
                <a:cs typeface="B Nazanin"/>
              </a:rPr>
              <a:t>                             </a:t>
            </a:r>
            <a:r>
              <a:rPr lang="en-US" sz="2000" dirty="0">
                <a:ea typeface="Calibri"/>
                <a:cs typeface="B Nazanin"/>
              </a:rPr>
              <a:t>                </a:t>
            </a:r>
            <a:r>
              <a:rPr lang="fa-IR" sz="2000" dirty="0">
                <a:ea typeface="Calibri"/>
                <a:cs typeface="B Nazanin"/>
              </a:rPr>
              <a:t>  </a:t>
            </a:r>
            <a:r>
              <a:rPr lang="fa-IR" sz="2000" dirty="0" smtClean="0">
                <a:ea typeface="Calibri"/>
                <a:cs typeface="B Nazanin"/>
              </a:rPr>
              <a:t>       جامع </a:t>
            </a:r>
            <a:r>
              <a:rPr lang="fa-IR" sz="2000" dirty="0">
                <a:ea typeface="Calibri"/>
                <a:cs typeface="B Nazanin"/>
              </a:rPr>
              <a:t>بودن </a:t>
            </a:r>
            <a:endParaRPr lang="fa-IR" sz="2000" dirty="0" smtClean="0">
              <a:ea typeface="Calibri"/>
              <a:cs typeface="B Nazanin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657225" algn="l"/>
              </a:tabLst>
            </a:pPr>
            <a:endParaRPr lang="fa-IR" sz="2000" dirty="0">
              <a:ea typeface="Calibri"/>
              <a:cs typeface="B Nazanin"/>
            </a:endParaRPr>
          </a:p>
          <a:p>
            <a:pPr marL="342900" marR="0" indent="-34290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  <a:tabLst>
                <a:tab pos="657225" algn="l"/>
              </a:tabLst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/>
              </a:rPr>
              <a:t>جنبه تبلیغ و پیام رسانی نهضت حسینی: </a:t>
            </a:r>
            <a:r>
              <a:rPr lang="fa-IR" sz="2000" dirty="0">
                <a:ea typeface="Calibri"/>
                <a:cs typeface="B Nazanin"/>
              </a:rPr>
              <a:t>معرفی و شناساندن اسلام</a:t>
            </a:r>
            <a:endParaRPr lang="en-US" sz="2000" dirty="0">
              <a:ea typeface="Calibri"/>
              <a:cs typeface="Arial"/>
            </a:endParaRPr>
          </a:p>
          <a:p>
            <a:pPr lvl="1" algn="r" rtl="1">
              <a:spcAft>
                <a:spcPts val="1000"/>
              </a:spcAft>
            </a:pPr>
            <a:endParaRPr lang="fa-IR" sz="800" dirty="0" smtClean="0">
              <a:ea typeface="Calibri"/>
              <a:cs typeface="B Nazanin"/>
            </a:endParaRPr>
          </a:p>
          <a:p>
            <a:pPr lvl="1" algn="r" rtl="1">
              <a:spcAft>
                <a:spcPts val="1000"/>
              </a:spcAft>
            </a:pPr>
            <a:r>
              <a:rPr lang="fa-IR" dirty="0" smtClean="0">
                <a:ea typeface="Calibri"/>
                <a:cs typeface="B Nazanin"/>
              </a:rPr>
              <a:t>الف</a:t>
            </a:r>
            <a:r>
              <a:rPr lang="fa-IR" dirty="0">
                <a:ea typeface="Calibri"/>
                <a:cs typeface="B Nazanin"/>
              </a:rPr>
              <a:t>) ماهیت و محتوای پیام                                       </a:t>
            </a:r>
            <a:endParaRPr lang="en-US" dirty="0">
              <a:ea typeface="Calibri"/>
              <a:cs typeface="Arial"/>
            </a:endParaRPr>
          </a:p>
          <a:p>
            <a:pPr lvl="1" algn="r" rtl="1">
              <a:spcAft>
                <a:spcPts val="1000"/>
              </a:spcAft>
            </a:pPr>
            <a:r>
              <a:rPr lang="fa-IR" dirty="0">
                <a:ea typeface="Calibri"/>
                <a:cs typeface="B Nazanin"/>
              </a:rPr>
              <a:t>حماسه</a:t>
            </a:r>
            <a:endParaRPr lang="en-US" dirty="0">
              <a:ea typeface="Calibri"/>
              <a:cs typeface="Arial"/>
            </a:endParaRPr>
          </a:p>
          <a:p>
            <a:pPr lvl="1" algn="r" rtl="1">
              <a:spcAft>
                <a:spcPts val="1000"/>
              </a:spcAft>
            </a:pPr>
            <a:r>
              <a:rPr lang="fa-IR" dirty="0">
                <a:ea typeface="Calibri"/>
                <a:cs typeface="B Nazanin"/>
              </a:rPr>
              <a:t>وعظ و خیرخواهی</a:t>
            </a:r>
            <a:endParaRPr lang="en-US" dirty="0">
              <a:ea typeface="Calibri"/>
              <a:cs typeface="Arial"/>
            </a:endParaRPr>
          </a:p>
          <a:p>
            <a:pPr lvl="1" algn="r" rtl="1">
              <a:spcAft>
                <a:spcPts val="1000"/>
              </a:spcAft>
            </a:pPr>
            <a:r>
              <a:rPr lang="fa-IR" dirty="0">
                <a:ea typeface="Calibri"/>
                <a:cs typeface="B Nazanin"/>
              </a:rPr>
              <a:t>اخلاق اسلامی</a:t>
            </a:r>
          </a:p>
          <a:p>
            <a:pPr lvl="1" algn="r" rtl="1">
              <a:spcAft>
                <a:spcPts val="1000"/>
              </a:spcAft>
            </a:pPr>
            <a:r>
              <a:rPr lang="fa-IR" dirty="0">
                <a:ea typeface="Calibri"/>
                <a:cs typeface="B Nazanin"/>
              </a:rPr>
              <a:t>و ... 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31840" y="220486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91880" y="2204864"/>
            <a:ext cx="0" cy="5040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131840" y="270892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13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4352" y="620688"/>
            <a:ext cx="6480720" cy="5545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3200" b="1" dirty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ب) شخصیت پیام </a:t>
            </a:r>
            <a:r>
              <a:rPr lang="fa-IR" sz="3200" b="1" dirty="0" smtClean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رسان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solidFill>
                <a:srgbClr val="00B0F0"/>
              </a:solidFill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امام حسین (ع) و اصحاب        </a:t>
            </a:r>
            <a:r>
              <a:rPr lang="fa-IR" sz="2000" b="1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   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آگاهانه و با اختیار عمل کردن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36207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                                     	مسابقه در شهادت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36207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	                                        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  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عدم الحاق هیچیک به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دشمن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362075" algn="l"/>
              </a:tabLst>
            </a:pPr>
            <a:endParaRPr lang="fa-IR" sz="20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362075" algn="l"/>
              </a:tabLst>
            </a:pPr>
            <a:endParaRPr lang="en-US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اهل بیت (ع)          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بودن ایشان همراه امام -  </a:t>
            </a:r>
            <a:r>
              <a:rPr lang="fa-IR" sz="2000" dirty="0">
                <a:solidFill>
                  <a:schemeClr val="accent2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چرایی؟</a:t>
            </a:r>
            <a:endParaRPr lang="en-US" dirty="0">
              <a:solidFill>
                <a:schemeClr val="accent2">
                  <a:lumMod val="75000"/>
                </a:schemeClr>
              </a:solidFill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                           نقش زن در تاریخ   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      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شیء گرانبها و بدن نقش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2238375" algn="l"/>
              </a:tabLst>
            </a:pPr>
            <a:r>
              <a:rPr lang="fa-IR" dirty="0">
                <a:ea typeface="Calibri"/>
                <a:cs typeface="B Nazanin" panose="00000400000000000000" pitchFamily="2" charset="-78"/>
              </a:rPr>
              <a:t>	                                                     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            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شخص بی بها و دارای 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نقش</a:t>
            </a:r>
            <a:endParaRPr lang="en-US" sz="1600" dirty="0" smtClean="0">
              <a:ea typeface="Calibri"/>
              <a:cs typeface="B Nazanin" panose="00000400000000000000" pitchFamily="2" charset="-78"/>
            </a:endParaRPr>
          </a:p>
          <a:p>
            <a:pPr algn="r" rtl="1"/>
            <a:r>
              <a:rPr lang="fa-IR" dirty="0" smtClean="0">
                <a:ea typeface="Calibri"/>
                <a:cs typeface="B Nazanin" panose="00000400000000000000" pitchFamily="2" charset="-78"/>
              </a:rPr>
              <a:t>				شخص گران بها و دارای نقش</a:t>
            </a:r>
            <a:endParaRPr lang="en-US" dirty="0">
              <a:cs typeface="B Nazanin" panose="00000400000000000000" pitchFamily="2" charset="-78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067944" y="2229841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427984" y="2229841"/>
            <a:ext cx="0" cy="10081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067944" y="2733897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067944" y="323941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131840" y="5038153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91880" y="5038153"/>
            <a:ext cx="0" cy="9361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131840" y="551723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131840" y="597572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148064" y="4606105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508104" y="4606105"/>
            <a:ext cx="0" cy="5040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5148064" y="5086795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68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2920" y="347002"/>
            <a:ext cx="5609456" cy="5916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3200" dirty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ج) ابزار پیام </a:t>
            </a:r>
            <a:r>
              <a:rPr lang="fa-IR" sz="3200" dirty="0" smtClean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رسانی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1050" dirty="0">
              <a:solidFill>
                <a:srgbClr val="00B0F0"/>
              </a:solidFill>
              <a:ea typeface="Calibri"/>
              <a:cs typeface="B Nazanin" panose="00000400000000000000" pitchFamily="2" charset="-78"/>
            </a:endParaRPr>
          </a:p>
          <a:p>
            <a:pPr marL="800100" lvl="1" indent="-342900" algn="r" rtl="1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خون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800100" lvl="1" indent="-342900" algn="r" rtl="1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خطبه و سخنان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800100" lvl="1" indent="-342900" algn="r" rtl="1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عبادت در شب عاشورا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800100" lvl="1" indent="-342900" algn="r" rtl="1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عواطف و احساسات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800100" lvl="1" indent="-342900" algn="r" rtl="1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اخلاق اسلامی: مروت و جوانمردی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dirty="0">
                <a:ea typeface="Calibri"/>
                <a:cs typeface="B Nazanin" panose="00000400000000000000" pitchFamily="2" charset="-78"/>
              </a:rPr>
              <a:t> </a:t>
            </a:r>
            <a:endParaRPr lang="en-US" sz="24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3200" dirty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د) کیفیت و اسلوب پیام </a:t>
            </a:r>
            <a:r>
              <a:rPr lang="fa-IR" sz="3200" dirty="0" smtClean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رسانی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300" dirty="0">
              <a:solidFill>
                <a:srgbClr val="00B0F0"/>
              </a:solidFill>
              <a:ea typeface="Calibri"/>
              <a:cs typeface="B Nazanin" panose="00000400000000000000" pitchFamily="2" charset="-78"/>
            </a:endParaRPr>
          </a:p>
          <a:p>
            <a:pPr lvl="1" algn="r" rtl="1">
              <a:spcAft>
                <a:spcPts val="1000"/>
              </a:spcAf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1. مستقیم: خطبه ها و بیانات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spcAft>
                <a:spcPts val="1000"/>
              </a:spcAf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2. غیرمستقیم: اخلاق، نمایش انسانیت و ...  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spcAft>
                <a:spcPts val="1000"/>
              </a:spcAf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چند نمونه: عدم تبعیض و ... 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9777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4352" y="235671"/>
            <a:ext cx="6480720" cy="5509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3200" b="1" dirty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خطابه و </a:t>
            </a:r>
            <a:r>
              <a:rPr lang="fa-IR" sz="3200" b="1" dirty="0" smtClean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منبر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solidFill>
                <a:srgbClr val="00B0F0"/>
              </a:solidFill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معنای اصطلاحی          </a:t>
            </a:r>
            <a:r>
              <a:rPr lang="fa-IR" sz="2000" b="1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خطابه: سخنرانی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190625" algn="l"/>
              </a:tabLst>
            </a:pPr>
            <a:r>
              <a:rPr lang="fa-IR" dirty="0">
                <a:ea typeface="Calibri"/>
                <a:cs typeface="B Nazanin" panose="00000400000000000000" pitchFamily="2" charset="-78"/>
              </a:rPr>
              <a:t>	                            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       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منبر: سخنرانی دینی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190625" algn="l"/>
              </a:tabLst>
            </a:pPr>
            <a:endParaRPr lang="en-US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رابطه متقابل خطابه و اسلام         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ظرفیت تقویت یا تضعیف اسلام</a:t>
            </a:r>
            <a:r>
              <a:rPr lang="fa-IR" b="1" dirty="0">
                <a:ea typeface="Calibri"/>
                <a:cs typeface="B Nazanin" panose="00000400000000000000" pitchFamily="2" charset="-78"/>
              </a:rPr>
              <a:t>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بوسیله خطابه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304925" algn="l"/>
              </a:tabLst>
            </a:pPr>
            <a:r>
              <a:rPr lang="fa-IR" dirty="0">
                <a:ea typeface="Calibri"/>
                <a:cs typeface="B Nazanin" panose="00000400000000000000" pitchFamily="2" charset="-78"/>
              </a:rPr>
              <a:t>	                                            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    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پیشرفت و تعالی خطابه توسط اسلام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304925" algn="l"/>
              </a:tabLst>
            </a:pP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2000" b="1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اهمیت خطابه در اسلام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	          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وجوب در نماز جمعه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dirty="0" smtClean="0">
                <a:ea typeface="Calibri"/>
                <a:cs typeface="B Nazanin" panose="00000400000000000000" pitchFamily="2" charset="-78"/>
              </a:rPr>
              <a:t>		            خطبه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های معصومین (ع)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endParaRPr lang="en-US" dirty="0">
              <a:cs typeface="B Nazanin" panose="00000400000000000000" pitchFamily="2" charset="-78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283968" y="458112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4008" y="4581128"/>
            <a:ext cx="0" cy="480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283968" y="506181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995936" y="321297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355976" y="3212976"/>
            <a:ext cx="0" cy="480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995936" y="369366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4788024" y="184482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148064" y="1844824"/>
            <a:ext cx="0" cy="480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788024" y="232551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62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4352" y="328001"/>
            <a:ext cx="6480720" cy="648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3200" b="1" dirty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تفاوت خطابه و وعظ</a:t>
            </a:r>
            <a:endParaRPr lang="en-US" sz="3200" dirty="0">
              <a:solidFill>
                <a:srgbClr val="00B0F0"/>
              </a:solidFill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موعظه: دارای جنبه منع و ردع        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 تسکین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و فرونشاندن هوی و هوس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نکته: عدم بی نیازی هیچکس از موعظه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چند نمونه از شیخ جعفر شوشتری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3600" dirty="0">
                <a:ea typeface="Calibri"/>
                <a:cs typeface="B Nazanin" panose="00000400000000000000" pitchFamily="2" charset="-78"/>
              </a:rPr>
              <a:t> </a:t>
            </a:r>
            <a:endParaRPr lang="en-US" sz="32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3200" b="1" dirty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وظایف خطیب</a:t>
            </a:r>
            <a:endParaRPr lang="en-US" sz="3200" dirty="0">
              <a:solidFill>
                <a:srgbClr val="00B0F0"/>
              </a:solidFill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اطلاع از وقایع و رساندن به مردم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موعظه گری + عامل بودن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مصلحت گویی             داشتن علم           شناخت دین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53352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	                                                       مسائل و معضلات روز جامعه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828675" algn="l"/>
              </a:tabLst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	                                اخلاص              صفای قلب، عدم مزاج گویی 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endParaRPr lang="en-US" sz="2000" dirty="0">
              <a:cs typeface="B Nazanin" panose="00000400000000000000" pitchFamily="2" charset="-78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915816" y="508518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75856" y="5085184"/>
            <a:ext cx="0" cy="480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915816" y="556587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347864" y="126876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427984" y="508518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932040" y="5085184"/>
            <a:ext cx="0" cy="10081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427984" y="609329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932456" y="609329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76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3312" y="2060848"/>
            <a:ext cx="60486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کتاب تبلیغ</a:t>
            </a:r>
          </a:p>
          <a:p>
            <a:pPr algn="ctr">
              <a:lnSpc>
                <a:spcPct val="150000"/>
              </a:lnSpc>
            </a:pPr>
            <a:r>
              <a:rPr lang="fa-I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جلسه اول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095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3312" y="936010"/>
            <a:ext cx="604867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lnSpc>
                <a:spcPct val="150000"/>
              </a:lnSpc>
              <a:buAutoNum type="arabicPeriod"/>
            </a:pP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جایگاه</a:t>
            </a:r>
          </a:p>
          <a:p>
            <a:pPr marL="457200" indent="-457200" algn="r" rtl="1">
              <a:lnSpc>
                <a:spcPct val="150000"/>
              </a:lnSpc>
              <a:buAutoNum type="arabicPeriod"/>
            </a:pPr>
            <a:endParaRPr lang="fa-IR" sz="1050" dirty="0" smtClean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457200" indent="-457200" algn="r" rtl="1">
              <a:lnSpc>
                <a:spcPct val="150000"/>
              </a:lnSpc>
              <a:buAutoNum type="arabicPeriod"/>
            </a:pP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ارتباط تبلیغ با سیره نبوی</a:t>
            </a:r>
          </a:p>
          <a:p>
            <a:pPr marL="457200" indent="-457200" algn="r" rtl="1">
              <a:lnSpc>
                <a:spcPct val="150000"/>
              </a:lnSpc>
              <a:buAutoNum type="arabicPeriod"/>
            </a:pPr>
            <a:endParaRPr lang="fa-IR" sz="1050" dirty="0" smtClean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457200" indent="-457200" algn="r" rtl="1">
              <a:lnSpc>
                <a:spcPct val="150000"/>
              </a:lnSpc>
              <a:buAutoNum type="arabicPeriod"/>
            </a:pP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تعریف</a:t>
            </a:r>
            <a:r>
              <a:rPr lang="fa-IR" sz="2000" dirty="0" smtClean="0">
                <a:cs typeface="B Nazanin" panose="00000400000000000000" pitchFamily="2" charset="-78"/>
              </a:rPr>
              <a:t>            لغوی</a:t>
            </a: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cs typeface="B Nazanin" panose="00000400000000000000" pitchFamily="2" charset="-78"/>
              </a:rPr>
              <a:t>                           اصطلاحی</a:t>
            </a:r>
          </a:p>
          <a:p>
            <a:pPr algn="r" rtl="1">
              <a:lnSpc>
                <a:spcPct val="150000"/>
              </a:lnSpc>
            </a:pPr>
            <a:endParaRPr lang="fa-IR" sz="1050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en-US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    .4</a:t>
            </a: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شرایط موفقیت یک پیام          </a:t>
            </a:r>
            <a:r>
              <a:rPr lang="fa-IR" sz="2000" dirty="0" smtClean="0">
                <a:cs typeface="B Nazanin" panose="00000400000000000000" pitchFamily="2" charset="-78"/>
              </a:rPr>
              <a:t>محتوای پیام</a:t>
            </a:r>
          </a:p>
          <a:p>
            <a:pPr algn="r" rtl="1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	</a:t>
            </a:r>
            <a:r>
              <a:rPr lang="fa-IR" sz="2000" dirty="0" smtClean="0">
                <a:cs typeface="B Nazanin" panose="00000400000000000000" pitchFamily="2" charset="-78"/>
              </a:rPr>
              <a:t>		   ویژگی های پیام رسان</a:t>
            </a: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cs typeface="B Nazanin" panose="00000400000000000000" pitchFamily="2" charset="-78"/>
              </a:rPr>
              <a:t>			   ابزار پیام رسانی</a:t>
            </a: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cs typeface="B Nazanin" panose="00000400000000000000" pitchFamily="2" charset="-78"/>
              </a:rPr>
              <a:t>			   روش ها و شیوه های پیام رسانی</a:t>
            </a: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cs typeface="B Nazanin" panose="00000400000000000000" pitchFamily="2" charset="-78"/>
              </a:rPr>
              <a:t>                       </a:t>
            </a:r>
            <a:endParaRPr lang="en-US" sz="2000" dirty="0">
              <a:cs typeface="B Nazanin" panose="00000400000000000000" pitchFamily="2" charset="-78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932040" y="263691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292080" y="2636912"/>
            <a:ext cx="0" cy="5040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932040" y="314096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707904" y="378904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067944" y="3789040"/>
            <a:ext cx="0" cy="14401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707904" y="429309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707904" y="472514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3707904" y="522920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83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404664"/>
            <a:ext cx="6264696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 rtl="1">
              <a:buAutoNum type="arabicPeriod"/>
            </a:pPr>
            <a:r>
              <a:rPr lang="fa-IR" sz="2400" dirty="0" smtClean="0">
                <a:solidFill>
                  <a:srgbClr val="00B0F0"/>
                </a:solidFill>
                <a:cs typeface="B Nazanin" panose="00000400000000000000" pitchFamily="2" charset="-78"/>
              </a:rPr>
              <a:t>جایگاه تبلیغ</a:t>
            </a:r>
          </a:p>
          <a:p>
            <a:pPr marL="514350" indent="-514350" algn="just" rtl="1">
              <a:buAutoNum type="arabicPeriod"/>
            </a:pPr>
            <a:endParaRPr lang="fa-IR" b="1" dirty="0">
              <a:cs typeface="B Nazanin" pitchFamily="2" charset="-78"/>
            </a:endParaRPr>
          </a:p>
          <a:p>
            <a:pPr algn="just" rtl="1"/>
            <a:r>
              <a:rPr lang="fa-IR" sz="2000" b="1" dirty="0">
                <a:cs typeface="B Nazanin" pitchFamily="2" charset="-78"/>
              </a:rPr>
              <a:t>مقدمه اول- یکی از ابعاد مهم در سیره پیامبران (ص) و ائمه (ع): مساله تبلیغ</a:t>
            </a:r>
            <a:endParaRPr lang="en-US" sz="2000" b="1" dirty="0">
              <a:cs typeface="B Nazanin" panose="00000400000000000000" pitchFamily="2" charset="-78"/>
            </a:endParaRPr>
          </a:p>
          <a:p>
            <a:pPr lvl="0" algn="just" rtl="1"/>
            <a:endParaRPr lang="fa-IR" sz="2400" dirty="0" smtClean="0">
              <a:cs typeface="B Nazanin" pitchFamily="2" charset="-78"/>
            </a:endParaRPr>
          </a:p>
          <a:p>
            <a:pPr lvl="0" algn="just" rtl="1"/>
            <a:r>
              <a:rPr lang="fa-IR" sz="2000" dirty="0" smtClean="0">
                <a:solidFill>
                  <a:srgbClr val="00B050"/>
                </a:solidFill>
                <a:cs typeface="B Nazanin" pitchFamily="2" charset="-78"/>
              </a:rPr>
              <a:t>دلیل </a:t>
            </a:r>
            <a:r>
              <a:rPr lang="fa-IR" sz="2000" dirty="0">
                <a:solidFill>
                  <a:srgbClr val="00B050"/>
                </a:solidFill>
                <a:cs typeface="B Nazanin" pitchFamily="2" charset="-78"/>
              </a:rPr>
              <a:t>اهمیت تبلیغ: </a:t>
            </a:r>
            <a:endParaRPr lang="fa-IR" sz="2000" dirty="0" smtClean="0">
              <a:solidFill>
                <a:srgbClr val="00B050"/>
              </a:solidFill>
              <a:cs typeface="B Nazanin" pitchFamily="2" charset="-78"/>
            </a:endParaRPr>
          </a:p>
          <a:p>
            <a:pPr lvl="0" algn="ctr" rtl="1"/>
            <a:r>
              <a:rPr lang="fa-IR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یکی </a:t>
            </a:r>
            <a:r>
              <a:rPr lang="fa-IR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از مکانیسم های لازم برای پیاده کردن نظام تعلیم و تربیت اسلامی</a:t>
            </a:r>
          </a:p>
          <a:p>
            <a:pPr lvl="0" algn="just" rtl="1"/>
            <a:endParaRPr lang="fa-IR" sz="3200" b="1" dirty="0">
              <a:solidFill>
                <a:srgbClr val="008000"/>
              </a:solidFill>
              <a:cs typeface="B Nazanin" pitchFamily="2" charset="-78"/>
            </a:endParaRPr>
          </a:p>
          <a:p>
            <a:pPr lvl="0" algn="just" rtl="1"/>
            <a:r>
              <a:rPr lang="fa-IR" sz="2000" dirty="0" smtClean="0">
                <a:solidFill>
                  <a:srgbClr val="00B050"/>
                </a:solidFill>
                <a:cs typeface="B Nazanin" pitchFamily="2" charset="-78"/>
              </a:rPr>
              <a:t>پیامبران الهی         </a:t>
            </a:r>
            <a:r>
              <a:rPr lang="fa-IR" sz="2000" dirty="0" smtClean="0">
                <a:cs typeface="B Nazanin" pitchFamily="2" charset="-78"/>
              </a:rPr>
              <a:t>تشریعی </a:t>
            </a:r>
            <a:r>
              <a:rPr lang="fa-IR" sz="2000" dirty="0">
                <a:cs typeface="B Nazanin" pitchFamily="2" charset="-78"/>
              </a:rPr>
              <a:t>- تبلیغی</a:t>
            </a:r>
          </a:p>
          <a:p>
            <a:pPr lvl="0" algn="just" rtl="1"/>
            <a:r>
              <a:rPr lang="fa-IR" sz="2000" dirty="0">
                <a:cs typeface="B Nazanin" pitchFamily="2" charset="-78"/>
              </a:rPr>
              <a:t>                      </a:t>
            </a:r>
            <a:r>
              <a:rPr lang="fa-IR" sz="2000" dirty="0" smtClean="0">
                <a:cs typeface="B Nazanin" pitchFamily="2" charset="-78"/>
              </a:rPr>
              <a:t>    </a:t>
            </a:r>
            <a:r>
              <a:rPr lang="fa-IR" sz="2000" dirty="0">
                <a:cs typeface="B Nazanin" pitchFamily="2" charset="-78"/>
              </a:rPr>
              <a:t>تبلیغی  - تبلیغی</a:t>
            </a:r>
          </a:p>
          <a:p>
            <a:pPr lvl="0" algn="r" rtl="1"/>
            <a:endParaRPr lang="fa-IR" sz="2400" b="1" dirty="0">
              <a:solidFill>
                <a:prstClr val="black"/>
              </a:solidFill>
              <a:cs typeface="B Nazanin" pitchFamily="2" charset="-78"/>
            </a:endParaRPr>
          </a:p>
          <a:p>
            <a:pPr lvl="0" algn="r" rtl="1"/>
            <a:r>
              <a:rPr lang="fa-IR" sz="2000" dirty="0">
                <a:solidFill>
                  <a:srgbClr val="00B050"/>
                </a:solidFill>
                <a:cs typeface="B Nazanin" pitchFamily="2" charset="-78"/>
              </a:rPr>
              <a:t>کار انبیا : حرکت دادن است </a:t>
            </a:r>
            <a:r>
              <a:rPr lang="fa-IR" sz="2000" dirty="0" smtClean="0">
                <a:solidFill>
                  <a:srgbClr val="00B050"/>
                </a:solidFill>
                <a:cs typeface="B Nazanin" pitchFamily="2" charset="-78"/>
              </a:rPr>
              <a:t>:</a:t>
            </a:r>
          </a:p>
          <a:p>
            <a:pPr lvl="0" algn="r" rtl="1"/>
            <a:endParaRPr lang="en-US" sz="1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285750" lvl="0" indent="-285750" algn="r" rtl="1">
              <a:buFont typeface="Wingdings" panose="05000000000000000000" pitchFamily="2" charset="2"/>
              <a:buChar char="q"/>
            </a:pPr>
            <a:r>
              <a:rPr lang="fa-IR" b="1" dirty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کار کوچک: </a:t>
            </a:r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حرکت دادن مردم علیه طاغوت ها</a:t>
            </a:r>
            <a:endParaRPr lang="en-US" dirty="0">
              <a:solidFill>
                <a:prstClr val="black"/>
              </a:solidFill>
              <a:cs typeface="B Nazanin" pitchFamily="2" charset="-78"/>
            </a:endParaRPr>
          </a:p>
          <a:p>
            <a:pPr marL="285750" lvl="0" indent="-285750" algn="r" rtl="1">
              <a:buFont typeface="Wingdings" panose="05000000000000000000" pitchFamily="2" charset="2"/>
              <a:buChar char="q"/>
            </a:pPr>
            <a:r>
              <a:rPr lang="fa-IR" b="1" dirty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کار بزرگ: </a:t>
            </a:r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حرکت دادن از منزل خود دانی (نفس) به مقصد خود عالی (خدایی شدن)</a:t>
            </a:r>
            <a:endParaRPr lang="en-US" dirty="0">
              <a:solidFill>
                <a:prstClr val="black"/>
              </a:solidFill>
              <a:cs typeface="B Nazanin" pitchFamily="2" charset="-78"/>
            </a:endParaRPr>
          </a:p>
          <a:p>
            <a:pPr lvl="0" algn="just" rtl="1"/>
            <a:endParaRPr lang="fa-IR" sz="2800" dirty="0">
              <a:cs typeface="B Nazanin" pitchFamily="2" charset="-78"/>
            </a:endParaRPr>
          </a:p>
          <a:p>
            <a:pPr lvl="0" algn="just" rtl="1"/>
            <a:r>
              <a:rPr lang="fa-IR" sz="2000" b="1" dirty="0">
                <a:cs typeface="B Nazanin" pitchFamily="2" charset="-78"/>
              </a:rPr>
              <a:t>پس از </a:t>
            </a:r>
            <a:r>
              <a:rPr lang="fa-IR" sz="2000" dirty="0">
                <a:solidFill>
                  <a:srgbClr val="008000"/>
                </a:solidFill>
                <a:cs typeface="B Nazanin" pitchFamily="2" charset="-78"/>
              </a:rPr>
              <a:t>پیامبر خاتم (ص)          </a:t>
            </a:r>
            <a:r>
              <a:rPr lang="fa-IR" sz="2000" dirty="0">
                <a:cs typeface="B Nazanin" pitchFamily="2" charset="-78"/>
              </a:rPr>
              <a:t>ائمه (ع): معلمان تبلیغی پیامبر خاتم</a:t>
            </a:r>
          </a:p>
          <a:p>
            <a:pPr lvl="0" algn="just" rtl="1"/>
            <a:r>
              <a:rPr lang="fa-IR" sz="2000" dirty="0">
                <a:cs typeface="B Nazanin" pitchFamily="2" charset="-78"/>
              </a:rPr>
              <a:t>                                       </a:t>
            </a:r>
            <a:r>
              <a:rPr lang="fa-IR" sz="2000" dirty="0" smtClean="0">
                <a:cs typeface="B Nazanin" pitchFamily="2" charset="-78"/>
              </a:rPr>
              <a:t> </a:t>
            </a:r>
            <a:r>
              <a:rPr lang="fa-IR" sz="2000" dirty="0">
                <a:cs typeface="B Nazanin" pitchFamily="2" charset="-78"/>
              </a:rPr>
              <a:t>علماء: پیامبران تبلیغی</a:t>
            </a:r>
          </a:p>
          <a:p>
            <a:pPr lvl="0" algn="just" rtl="1"/>
            <a:endParaRPr lang="fa-IR" sz="2000" dirty="0">
              <a:cs typeface="B Nazanin" pitchFamily="2" charset="-78"/>
            </a:endParaRPr>
          </a:p>
          <a:p>
            <a:pPr lvl="0" algn="just" rtl="1"/>
            <a:endParaRPr lang="fa-IR" sz="2000" dirty="0">
              <a:cs typeface="B Nazanin" pitchFamily="2" charset="-78"/>
            </a:endParaRPr>
          </a:p>
          <a:p>
            <a:pPr lvl="0" algn="just" rtl="1"/>
            <a:endParaRPr lang="fa-IR" sz="2000" dirty="0">
              <a:cs typeface="B Nazanin" pitchFamily="2" charset="-78"/>
            </a:endParaRPr>
          </a:p>
          <a:p>
            <a:pPr lvl="0" algn="just" rtl="1"/>
            <a:endParaRPr lang="en-US" sz="2000" dirty="0">
              <a:cs typeface="B Nazanin" pitchFamily="2" charset="-78"/>
            </a:endParaRPr>
          </a:p>
          <a:p>
            <a:pPr algn="just" rtl="1"/>
            <a:endParaRPr lang="fa-IR" sz="2000" dirty="0">
              <a:cs typeface="B Nazanin" panose="00000400000000000000" pitchFamily="2" charset="-78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076056" y="292494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436096" y="2924944"/>
            <a:ext cx="0" cy="360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076056" y="328498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211960" y="537321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5373216"/>
            <a:ext cx="0" cy="360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211960" y="573325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83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332656"/>
            <a:ext cx="648072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rtl="1"/>
            <a:r>
              <a:rPr lang="fa-IR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مقدمه دوم- در قالب دو سوال، مطرح می شود</a:t>
            </a:r>
            <a:r>
              <a:rPr lang="fa-IR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:</a:t>
            </a:r>
          </a:p>
          <a:p>
            <a:pPr lvl="0" algn="just" rtl="1"/>
            <a:endParaRPr lang="en-US" sz="2400" dirty="0">
              <a:solidFill>
                <a:prstClr val="black"/>
              </a:solidFill>
              <a:cs typeface="B Nazanin" pitchFamily="2" charset="-78"/>
            </a:endParaRPr>
          </a:p>
          <a:p>
            <a:pPr lvl="0" algn="just" rtl="1"/>
            <a:r>
              <a:rPr lang="fa-IR" dirty="0">
                <a:solidFill>
                  <a:srgbClr val="00B050"/>
                </a:solidFill>
                <a:cs typeface="B Nazanin" pitchFamily="2" charset="-78"/>
              </a:rPr>
              <a:t>سوال اول: </a:t>
            </a:r>
            <a:r>
              <a:rPr lang="fa-IR" dirty="0">
                <a:solidFill>
                  <a:prstClr val="black"/>
                </a:solidFill>
                <a:cs typeface="B Nazanin" pitchFamily="2" charset="-78"/>
              </a:rPr>
              <a:t>آیا بنظر شما همچنان امر «تبلیغ» از نگاه دین اسلام ارزش و اهمیت زیادی دارد؟</a:t>
            </a:r>
          </a:p>
          <a:p>
            <a:pPr lvl="0" algn="just" rtl="1"/>
            <a:endParaRPr lang="en-US" dirty="0">
              <a:solidFill>
                <a:prstClr val="black"/>
              </a:solidFill>
              <a:cs typeface="B Nazanin" pitchFamily="2" charset="-78"/>
            </a:endParaRPr>
          </a:p>
          <a:p>
            <a:pPr lvl="0" algn="just" rtl="1"/>
            <a:r>
              <a:rPr lang="fa-IR" dirty="0">
                <a:solidFill>
                  <a:srgbClr val="00B050"/>
                </a:solidFill>
                <a:cs typeface="B Nazanin" pitchFamily="2" charset="-78"/>
              </a:rPr>
              <a:t>سوال </a:t>
            </a:r>
            <a:r>
              <a:rPr lang="fa-IR" dirty="0" smtClean="0">
                <a:solidFill>
                  <a:srgbClr val="00B050"/>
                </a:solidFill>
                <a:cs typeface="B Nazanin" pitchFamily="2" charset="-78"/>
              </a:rPr>
              <a:t>دوم: </a:t>
            </a: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اگر پاسخ </a:t>
            </a:r>
            <a:r>
              <a:rPr lang="fa-IR" dirty="0">
                <a:solidFill>
                  <a:prstClr val="black"/>
                </a:solidFill>
                <a:cs typeface="B Nazanin" pitchFamily="2" charset="-78"/>
              </a:rPr>
              <a:t>مثبت </a:t>
            </a: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است، چرا </a:t>
            </a:r>
            <a:r>
              <a:rPr lang="fa-IR" dirty="0">
                <a:solidFill>
                  <a:prstClr val="black"/>
                </a:solidFill>
                <a:cs typeface="B Nazanin" pitchFamily="2" charset="-78"/>
              </a:rPr>
              <a:t>اهمیت تبلیغ در اذهان مسلمانان جانیفتاده </a:t>
            </a: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و متاسفانه </a:t>
            </a:r>
          </a:p>
          <a:p>
            <a:pPr lvl="0" algn="just" rtl="1"/>
            <a:r>
              <a:rPr lang="fa-IR" dirty="0">
                <a:solidFill>
                  <a:prstClr val="black"/>
                </a:solidFill>
                <a:cs typeface="B Nazanin" pitchFamily="2" charset="-78"/>
              </a:rPr>
              <a:t> </a:t>
            </a: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             در </a:t>
            </a:r>
            <a:r>
              <a:rPr lang="fa-IR" dirty="0">
                <a:solidFill>
                  <a:prstClr val="black"/>
                </a:solidFill>
                <a:cs typeface="B Nazanin" pitchFamily="2" charset="-78"/>
              </a:rPr>
              <a:t>حال کمرنگ شدن است؟</a:t>
            </a:r>
            <a:endParaRPr lang="en-US" dirty="0">
              <a:solidFill>
                <a:prstClr val="black"/>
              </a:solidFill>
              <a:cs typeface="B Nazanin" pitchFamily="2" charset="-78"/>
            </a:endParaRPr>
          </a:p>
          <a:p>
            <a:pPr lvl="0" algn="just" rtl="1"/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 </a:t>
            </a:r>
            <a:endParaRPr lang="en-US" sz="2800" dirty="0">
              <a:solidFill>
                <a:prstClr val="black"/>
              </a:solidFill>
              <a:cs typeface="B Nazanin" pitchFamily="2" charset="-78"/>
            </a:endParaRPr>
          </a:p>
          <a:p>
            <a:pPr lvl="0" algn="just" rtl="1"/>
            <a:r>
              <a:rPr lang="fa-IR" dirty="0">
                <a:solidFill>
                  <a:srgbClr val="00B050"/>
                </a:solidFill>
                <a:cs typeface="B Nazanin" pitchFamily="2" charset="-78"/>
              </a:rPr>
              <a:t>پاسخ سوال اول:  </a:t>
            </a:r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ارزش تبلیغ از منظر قرآن کریم: خطاب به پیامبر (ص</a:t>
            </a:r>
            <a:r>
              <a:rPr lang="fa-IR" b="1" dirty="0" smtClean="0">
                <a:solidFill>
                  <a:prstClr val="black"/>
                </a:solidFill>
                <a:cs typeface="B Nazanin" pitchFamily="2" charset="-78"/>
              </a:rPr>
              <a:t>)</a:t>
            </a:r>
          </a:p>
          <a:p>
            <a:pPr lvl="0" algn="just" rtl="1"/>
            <a:endParaRPr lang="en-US" sz="700" b="1" dirty="0">
              <a:solidFill>
                <a:prstClr val="black"/>
              </a:solidFill>
              <a:cs typeface="B Nazanin" pitchFamily="2" charset="-78"/>
            </a:endParaRPr>
          </a:p>
          <a:p>
            <a:pPr lvl="1" algn="just" rtl="1">
              <a:buFont typeface="Wingdings" pitchFamily="2" charset="2"/>
              <a:buChar char="q"/>
            </a:pP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 سنگینی بار پیام رسانی: الذی انقض ظهرک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cs typeface="B Nazanin" pitchFamily="2" charset="-78"/>
            </a:endParaRPr>
          </a:p>
          <a:p>
            <a:pPr lvl="1" algn="just" rtl="1">
              <a:buFont typeface="Wingdings" pitchFamily="2" charset="2"/>
              <a:buChar char="q"/>
            </a:pP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 رساندن 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پیام، ماموریت سنگین: انا سنلقی علیک قولا 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ثقیلا</a:t>
            </a:r>
            <a:endParaRPr lang="fa-IR" sz="1600" dirty="0">
              <a:solidFill>
                <a:schemeClr val="tx1">
                  <a:lumMod val="95000"/>
                  <a:lumOff val="5000"/>
                </a:schemeClr>
              </a:solidFill>
              <a:cs typeface="B Nazanin" pitchFamily="2" charset="-78"/>
            </a:endParaRPr>
          </a:p>
          <a:p>
            <a:pPr lvl="1" algn="just" rtl="1">
              <a:buFont typeface="Wingdings" pitchFamily="2" charset="2"/>
              <a:buChar char="q"/>
            </a:pP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 نتیجه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: از منظر قرآن، امر دعوت و تبلیغ: کاری بس دشوار و ارزشمند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cs typeface="B Nazanin" pitchFamily="2" charset="-78"/>
            </a:endParaRPr>
          </a:p>
          <a:p>
            <a:pPr lvl="0" algn="just" rtl="1"/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 </a:t>
            </a:r>
          </a:p>
          <a:p>
            <a:pPr lvl="0" algn="just" rtl="1"/>
            <a:r>
              <a:rPr lang="fa-IR" dirty="0" smtClean="0">
                <a:solidFill>
                  <a:srgbClr val="00B050"/>
                </a:solidFill>
                <a:cs typeface="B Nazanin" pitchFamily="2" charset="-78"/>
              </a:rPr>
              <a:t>پاسخ </a:t>
            </a:r>
            <a:r>
              <a:rPr lang="fa-IR" dirty="0">
                <a:solidFill>
                  <a:srgbClr val="00B050"/>
                </a:solidFill>
                <a:cs typeface="B Nazanin" pitchFamily="2" charset="-78"/>
              </a:rPr>
              <a:t>سوال دوم: </a:t>
            </a:r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آسیب شناسی شهید مطهری</a:t>
            </a:r>
            <a:r>
              <a:rPr lang="fa-IR" b="1" dirty="0" smtClean="0">
                <a:solidFill>
                  <a:prstClr val="black"/>
                </a:solidFill>
                <a:cs typeface="B Nazanin" pitchFamily="2" charset="-78"/>
              </a:rPr>
              <a:t>:</a:t>
            </a:r>
          </a:p>
          <a:p>
            <a:pPr lvl="0" algn="just" rtl="1"/>
            <a:endParaRPr lang="en-US" sz="700" dirty="0">
              <a:solidFill>
                <a:prstClr val="black"/>
              </a:solidFill>
              <a:cs typeface="B Nazanin" pitchFamily="2" charset="-78"/>
            </a:endParaRPr>
          </a:p>
          <a:p>
            <a:pPr marL="742950" lvl="1" indent="-285750" algn="r" rtl="1">
              <a:buFont typeface="Wingdings" panose="05000000000000000000" pitchFamily="2" charset="2"/>
              <a:buChar char="q"/>
            </a:pPr>
            <a:r>
              <a:rPr lang="fa-IR" sz="1600" dirty="0">
                <a:cs typeface="B Nazanin" pitchFamily="2" charset="-78"/>
              </a:rPr>
              <a:t>نفی سوء برداشت از تبلیغ و تبلیغات             مترادف دانستن با فریبکاری</a:t>
            </a:r>
          </a:p>
          <a:p>
            <a:pPr marL="742950" lvl="1" indent="-285750" algn="r" rtl="1">
              <a:buFont typeface="Wingdings" panose="05000000000000000000" pitchFamily="2" charset="2"/>
              <a:buChar char="q"/>
            </a:pPr>
            <a:r>
              <a:rPr lang="fa-IR" sz="1600" dirty="0">
                <a:cs typeface="B Nazanin" pitchFamily="2" charset="-78"/>
              </a:rPr>
              <a:t>در عمل         استفاده از وسیله نامشروع برای هدف مشروع </a:t>
            </a:r>
          </a:p>
          <a:p>
            <a:pPr algn="r" rtl="1"/>
            <a:endParaRPr lang="fa-IR" dirty="0">
              <a:cs typeface="B Nazanin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000" b="1" dirty="0" smtClean="0">
                <a:solidFill>
                  <a:srgbClr val="00B050"/>
                </a:solidFill>
                <a:cs typeface="B Nazanin" pitchFamily="2" charset="-78"/>
              </a:rPr>
              <a:t>راهکار </a:t>
            </a:r>
            <a:r>
              <a:rPr lang="fa-IR" sz="2000" b="1" dirty="0">
                <a:solidFill>
                  <a:srgbClr val="00B050"/>
                </a:solidFill>
                <a:cs typeface="B Nazanin" pitchFamily="2" charset="-78"/>
              </a:rPr>
              <a:t>شهید مطهری</a:t>
            </a:r>
            <a:r>
              <a:rPr lang="fa-IR" sz="2000" b="1" dirty="0" smtClean="0">
                <a:solidFill>
                  <a:srgbClr val="00B050"/>
                </a:solidFill>
                <a:cs typeface="B Nazanin" pitchFamily="2" charset="-78"/>
              </a:rPr>
              <a:t>:</a:t>
            </a:r>
          </a:p>
          <a:p>
            <a:pPr algn="ctr" rtl="1"/>
            <a:r>
              <a:rPr lang="fa-IR" dirty="0" smtClean="0">
                <a:cs typeface="B Nazanin" pitchFamily="2" charset="-78"/>
              </a:rPr>
              <a:t> </a:t>
            </a:r>
            <a:r>
              <a:rPr lang="fa-IR" b="1" dirty="0" smtClean="0">
                <a:cs typeface="B Nazanin" pitchFamily="2" charset="-78"/>
              </a:rPr>
              <a:t>برون رفت از بن بست ها</a:t>
            </a:r>
            <a:r>
              <a:rPr lang="fa-IR" dirty="0" smtClean="0">
                <a:cs typeface="B Nazanin" pitchFamily="2" charset="-78"/>
              </a:rPr>
              <a:t>:  </a:t>
            </a:r>
            <a:r>
              <a:rPr lang="fa-IR" b="1" dirty="0" smtClean="0">
                <a:cs typeface="B Nazanin" pitchFamily="2" charset="-78"/>
              </a:rPr>
              <a:t>لزوم بازتعریف مفهوم قرآنی «تبلیغ» ومقابله با عرف غلط رایج در مورد آن و قرار گرفتن آن در جایگاه واقعی خود </a:t>
            </a:r>
          </a:p>
          <a:p>
            <a:pPr algn="r" rtl="1"/>
            <a:endParaRPr lang="fa-IR" dirty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203848" y="472514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004048" y="494116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28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108520" y="1556792"/>
            <a:ext cx="680424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solidFill>
                  <a:srgbClr val="00B0F0"/>
                </a:solidFill>
                <a:cs typeface="B Nazanin" panose="00000400000000000000" pitchFamily="2" charset="-78"/>
              </a:rPr>
              <a:t>2. ارتباط تبلیغ با سیره نبوی: </a:t>
            </a:r>
            <a:endParaRPr lang="fa-IR" sz="2400" dirty="0" smtClean="0">
              <a:solidFill>
                <a:srgbClr val="00B0F0"/>
              </a:solidFill>
              <a:cs typeface="B Nazanin" panose="00000400000000000000" pitchFamily="2" charset="-78"/>
            </a:endParaRPr>
          </a:p>
          <a:p>
            <a:pPr algn="r" rtl="1"/>
            <a:endParaRPr lang="fa-IR" sz="2400" dirty="0">
              <a:solidFill>
                <a:srgbClr val="00B0F0"/>
              </a:solidFill>
              <a:cs typeface="B Nazanin" panose="00000400000000000000" pitchFamily="2" charset="-78"/>
            </a:endParaRPr>
          </a:p>
          <a:p>
            <a:pPr algn="r" rtl="1"/>
            <a:endParaRPr lang="en-US" sz="1700" b="1" dirty="0">
              <a:cs typeface="B Nazanin" panose="00000400000000000000" pitchFamily="2" charset="-78"/>
            </a:endParaRPr>
          </a:p>
          <a:p>
            <a:pPr marL="342900" lvl="0" indent="-342900" algn="r" rtl="1">
              <a:buFont typeface="Wingdings" panose="05000000000000000000" pitchFamily="2" charset="2"/>
              <a:buChar char="q"/>
            </a:pPr>
            <a:r>
              <a:rPr lang="fa-IR" sz="1700" dirty="0">
                <a:cs typeface="B Nazanin" panose="00000400000000000000" pitchFamily="2" charset="-78"/>
              </a:rPr>
              <a:t>سیره تبلیغی: </a:t>
            </a:r>
            <a:r>
              <a:rPr lang="fa-IR" sz="1700" dirty="0" smtClean="0">
                <a:cs typeface="B Nazanin" panose="00000400000000000000" pitchFamily="2" charset="-78"/>
              </a:rPr>
              <a:t>یکی </a:t>
            </a:r>
            <a:r>
              <a:rPr lang="fa-IR" sz="1700" dirty="0">
                <a:cs typeface="B Nazanin" panose="00000400000000000000" pitchFamily="2" charset="-78"/>
              </a:rPr>
              <a:t>از منطق های عملی ثابت در سیره نبوی</a:t>
            </a:r>
          </a:p>
          <a:p>
            <a:pPr marL="342900" lvl="0" indent="-342900" algn="r" rtl="1">
              <a:buFont typeface="Wingdings" panose="05000000000000000000" pitchFamily="2" charset="2"/>
              <a:buChar char="q"/>
            </a:pPr>
            <a:endParaRPr lang="en-US" sz="1700" dirty="0">
              <a:cs typeface="B Nazanin" panose="00000400000000000000" pitchFamily="2" charset="-78"/>
            </a:endParaRPr>
          </a:p>
          <a:p>
            <a:pPr marL="342900" lvl="0" indent="-342900" algn="r" rtl="1">
              <a:buFont typeface="Wingdings" panose="05000000000000000000" pitchFamily="2" charset="2"/>
              <a:buChar char="q"/>
            </a:pPr>
            <a:r>
              <a:rPr lang="fa-IR" sz="1700" dirty="0">
                <a:cs typeface="B Nazanin" panose="00000400000000000000" pitchFamily="2" charset="-78"/>
              </a:rPr>
              <a:t>لزوم وجود منطق عملی ثابت در امر تبلیغ</a:t>
            </a:r>
          </a:p>
          <a:p>
            <a:pPr marL="342900" lvl="0" indent="-342900" algn="r" rtl="1">
              <a:buFont typeface="Wingdings" panose="05000000000000000000" pitchFamily="2" charset="2"/>
              <a:buChar char="q"/>
            </a:pPr>
            <a:endParaRPr lang="en-US" sz="1700" dirty="0">
              <a:cs typeface="B Nazanin" panose="00000400000000000000" pitchFamily="2" charset="-78"/>
            </a:endParaRPr>
          </a:p>
          <a:p>
            <a:pPr marL="342900" lvl="0" indent="-342900" algn="r" rtl="1">
              <a:buFont typeface="Wingdings" panose="05000000000000000000" pitchFamily="2" charset="2"/>
              <a:buChar char="q"/>
            </a:pPr>
            <a:r>
              <a:rPr lang="fa-IR" sz="1700" dirty="0">
                <a:cs typeface="B Nazanin" panose="00000400000000000000" pitchFamily="2" charset="-78"/>
              </a:rPr>
              <a:t>لازمه مبلغ شدن: برخورداری از یک منطق عملی و سیره در زندگی: رساندن یک پیام واحد</a:t>
            </a:r>
            <a:endParaRPr lang="en-US" sz="1700" dirty="0">
              <a:cs typeface="B Nazanin" panose="00000400000000000000" pitchFamily="2" charset="-78"/>
            </a:endParaRPr>
          </a:p>
          <a:p>
            <a:pPr algn="r" rtl="1"/>
            <a:endParaRPr lang="fa-IR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6290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908720"/>
            <a:ext cx="648072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1"/>
            <a:endParaRPr lang="en-US" sz="2400" b="1" dirty="0">
              <a:solidFill>
                <a:prstClr val="black"/>
              </a:solidFill>
              <a:cs typeface="B Nazanin" pitchFamily="2" charset="-78"/>
            </a:endParaRPr>
          </a:p>
          <a:p>
            <a:pPr lvl="0" algn="ctr" rtl="1"/>
            <a:r>
              <a:rPr lang="fa-IR" sz="40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ارکان و اجزای یک تبلیغ موفق  </a:t>
            </a:r>
            <a:endParaRPr lang="en-US" sz="4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lvl="0" algn="ctr" rtl="1"/>
            <a:endParaRPr lang="en-US" sz="2400" b="1" dirty="0">
              <a:solidFill>
                <a:prstClr val="black"/>
              </a:solidFill>
              <a:cs typeface="B Nazanin" pitchFamily="2" charset="-78"/>
            </a:endParaRPr>
          </a:p>
          <a:p>
            <a:pPr lvl="0" algn="ctr" rtl="1"/>
            <a:r>
              <a:rPr lang="fa-IR" sz="2000" b="1" dirty="0">
                <a:solidFill>
                  <a:prstClr val="black"/>
                </a:solidFill>
                <a:cs typeface="B Nazanin" pitchFamily="2" charset="-78"/>
              </a:rPr>
              <a:t>           </a:t>
            </a:r>
            <a:endParaRPr lang="en-US" sz="2000" b="1" dirty="0">
              <a:solidFill>
                <a:prstClr val="black"/>
              </a:solidFill>
              <a:cs typeface="B Nazanin" pitchFamily="2" charset="-78"/>
            </a:endParaRPr>
          </a:p>
          <a:p>
            <a:pPr lvl="0" algn="ctr" rtl="1">
              <a:lnSpc>
                <a:spcPct val="150000"/>
              </a:lnSpc>
            </a:pPr>
            <a:r>
              <a:rPr lang="fa-IR" sz="2400" b="1" dirty="0">
                <a:solidFill>
                  <a:prstClr val="black"/>
                </a:solidFill>
                <a:cs typeface="B Nazanin" pitchFamily="2" charset="-78"/>
              </a:rPr>
              <a:t> </a:t>
            </a:r>
            <a:r>
              <a:rPr lang="fa-IR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ماهیت و محتوای پیام </a:t>
            </a:r>
            <a:endParaRPr lang="fa-IR" sz="2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lvl="0" algn="ctr" rtl="1">
              <a:lnSpc>
                <a:spcPct val="150000"/>
              </a:lnSpc>
            </a:pPr>
            <a:r>
              <a:rPr lang="fa-IR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ابزار </a:t>
            </a:r>
            <a:r>
              <a:rPr lang="fa-IR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پیام رسانی</a:t>
            </a:r>
          </a:p>
          <a:p>
            <a:pPr lvl="0" algn="ctr" rtl="1">
              <a:lnSpc>
                <a:spcPct val="150000"/>
              </a:lnSpc>
            </a:pPr>
            <a:r>
              <a:rPr lang="fa-IR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روش و کیفیت پیام رسانی</a:t>
            </a:r>
            <a:endParaRPr lang="en-US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lvl="0" algn="ctr" rtl="1">
              <a:lnSpc>
                <a:spcPct val="150000"/>
              </a:lnSpc>
            </a:pPr>
            <a:r>
              <a:rPr lang="fa-IR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شخصیت پیام رسان</a:t>
            </a:r>
            <a:endParaRPr lang="fa-IR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3738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332656"/>
            <a:ext cx="64807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solidFill>
                  <a:srgbClr val="00B0F0"/>
                </a:solidFill>
                <a:cs typeface="B Nazanin" pitchFamily="2" charset="-78"/>
              </a:rPr>
              <a:t>4. شرایط موفقیت یک پیام</a:t>
            </a:r>
          </a:p>
          <a:p>
            <a:pPr algn="r" rtl="1"/>
            <a:endParaRPr lang="fa-IR" dirty="0"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endParaRPr lang="fa-IR" dirty="0"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endParaRPr lang="fa-IR" dirty="0"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endParaRPr lang="fa-IR" dirty="0">
              <a:cs typeface="B Nazanin" pitchFamily="2" charset="-78"/>
            </a:endParaRPr>
          </a:p>
          <a:p>
            <a:pPr algn="r" rtl="1"/>
            <a:r>
              <a:rPr lang="fa-IR" b="1" dirty="0" smtClean="0">
                <a:solidFill>
                  <a:srgbClr val="00B050"/>
                </a:solidFill>
                <a:cs typeface="B Nazanin" pitchFamily="2" charset="-78"/>
              </a:rPr>
              <a:t>الف. محتوای پیام</a:t>
            </a:r>
            <a:endParaRPr lang="en-US" b="1" dirty="0">
              <a:solidFill>
                <a:srgbClr val="00B050"/>
              </a:solidFill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46334"/>
            <a:ext cx="489701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غنا و نیرومندی</a:t>
            </a:r>
            <a:r>
              <a:rPr lang="fa-IR" sz="20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	</a:t>
            </a: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منطبق با عقل و منطق: دوام</a:t>
            </a:r>
          </a:p>
          <a:p>
            <a:pPr algn="r" rtl="1"/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	</a:t>
            </a: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	سازگار با عواطف و احساسات</a:t>
            </a:r>
          </a:p>
          <a:p>
            <a:pPr algn="r" rtl="1">
              <a:lnSpc>
                <a:spcPct val="200000"/>
              </a:lnSpc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حقانیت: نافع بودن: برآورنده نیازهای روحی و جسمانی بشر</a:t>
            </a:r>
          </a:p>
          <a:p>
            <a:pPr algn="r" rtl="1">
              <a:lnSpc>
                <a:spcPct val="200000"/>
              </a:lnSpc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عقلانی بودن</a:t>
            </a:r>
          </a:p>
          <a:p>
            <a:pPr algn="r" rtl="1">
              <a:lnSpc>
                <a:spcPct val="200000"/>
              </a:lnSpc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مطابق با نیازها</a:t>
            </a:r>
          </a:p>
          <a:p>
            <a:pPr algn="r" rtl="1">
              <a:lnSpc>
                <a:spcPct val="200000"/>
              </a:lnSpc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روشن و ساده بودن</a:t>
            </a:r>
          </a:p>
          <a:p>
            <a:pPr algn="r" rtl="1">
              <a:lnSpc>
                <a:spcPct val="200000"/>
              </a:lnSpc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rPr>
              <a:t>مطلب دار و پر نکته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275856" y="177281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35896" y="1772816"/>
            <a:ext cx="0" cy="360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275856" y="213285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ight Bracket 4"/>
          <p:cNvSpPr/>
          <p:nvPr/>
        </p:nvSpPr>
        <p:spPr>
          <a:xfrm>
            <a:off x="5148064" y="1546334"/>
            <a:ext cx="179512" cy="3629288"/>
          </a:xfrm>
          <a:prstGeom prst="rightBracket">
            <a:avLst/>
          </a:prstGeom>
          <a:ln w="12700">
            <a:solidFill>
              <a:srgbClr val="00B0F0"/>
            </a:solidFill>
          </a:ln>
          <a:effec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21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\pak\13\free-imaginary-sky-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774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51048" y="266700"/>
            <a:ext cx="6553200" cy="6324600"/>
          </a:xfrm>
          <a:prstGeom prst="rect">
            <a:avLst/>
          </a:prstGeom>
          <a:solidFill>
            <a:srgbClr val="F5F5F5"/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80312" y="404664"/>
            <a:ext cx="203296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Arabic" pitchFamily="18" charset="-78"/>
                <a:cs typeface="B Titr" panose="00000700000000000000" pitchFamily="2" charset="-78"/>
              </a:rPr>
              <a:t>تبلیغ</a:t>
            </a:r>
            <a:endParaRPr lang="en-US" sz="4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Arabic" pitchFamily="18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504" y="519408"/>
            <a:ext cx="6696744" cy="6221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800" dirty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ب) شخصیت پیام </a:t>
            </a:r>
            <a:r>
              <a:rPr lang="fa-IR" sz="2800" dirty="0" smtClean="0">
                <a:solidFill>
                  <a:srgbClr val="00B0F0"/>
                </a:solidFill>
                <a:ea typeface="Calibri"/>
                <a:cs typeface="B Nazanin" panose="00000400000000000000" pitchFamily="2" charset="-78"/>
              </a:rPr>
              <a:t>رسان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1600" dirty="0">
              <a:solidFill>
                <a:srgbClr val="00B0F0"/>
              </a:solidFill>
              <a:ea typeface="Calibri"/>
              <a:cs typeface="B Nazanin" panose="00000400000000000000" pitchFamily="2" charset="-78"/>
            </a:endParaRPr>
          </a:p>
          <a:p>
            <a:pPr marL="514350" marR="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20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شرح صدر:  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ظرفیت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روحی و تحمل فوق العاده زیاد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514350" marR="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خلوص و </a:t>
            </a:r>
            <a:r>
              <a:rPr lang="fa-IR" sz="20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غش </a:t>
            </a: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نداشتن</a:t>
            </a:r>
            <a:endParaRPr lang="en-US" sz="20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514350" marR="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عدم تکلف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(تکلف: قول به غیر علم)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514350" marR="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خشیت و هیبت الهی  </a:t>
            </a:r>
            <a:r>
              <a:rPr lang="fa-IR" sz="20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                                                           </a:t>
            </a:r>
            <a:r>
              <a:rPr lang="fa-IR" sz="1500" dirty="0" smtClean="0">
                <a:ea typeface="Calibri"/>
                <a:cs typeface="B Nazanin" panose="00000400000000000000" pitchFamily="2" charset="-78"/>
              </a:rPr>
              <a:t>(</a:t>
            </a:r>
            <a:r>
              <a:rPr lang="fa-IR" sz="1500" dirty="0">
                <a:ea typeface="Calibri"/>
                <a:cs typeface="B Nazanin" panose="00000400000000000000" pitchFamily="2" charset="-78"/>
              </a:rPr>
              <a:t>احزاب/39: </a:t>
            </a:r>
            <a:r>
              <a:rPr lang="fa-IR" sz="1500" dirty="0">
                <a:solidFill>
                  <a:schemeClr val="accent2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الذین یبلغون رسالات الله و یخشونه و لایخشون احدا الا الله  </a:t>
            </a:r>
            <a:r>
              <a:rPr lang="fa-IR" sz="1500" dirty="0">
                <a:ea typeface="Calibri"/>
                <a:cs typeface="B Nazanin" panose="00000400000000000000" pitchFamily="2" charset="-78"/>
              </a:rPr>
              <a:t>از آیات کمرشکن برای مبلغان)</a:t>
            </a:r>
            <a:endParaRPr lang="en-US" sz="1500" dirty="0">
              <a:ea typeface="Calibri"/>
              <a:cs typeface="B Nazanin" panose="00000400000000000000" pitchFamily="2" charset="-78"/>
            </a:endParaRPr>
          </a:p>
          <a:p>
            <a:pPr marL="514350" marR="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شجاعت و جرات</a:t>
            </a:r>
            <a:endParaRPr lang="en-US" sz="20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514350" marR="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استقامت</a:t>
            </a:r>
            <a:endParaRPr lang="en-US" sz="20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514350" marR="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تواضع و فروتنی</a:t>
            </a:r>
            <a:endParaRPr lang="en-US" sz="20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51435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20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صلابت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≠ </a:t>
            </a:r>
            <a:r>
              <a:rPr lang="fa-IR" dirty="0">
                <a:cs typeface="B Nazanin" panose="00000400000000000000" pitchFamily="2" charset="-78"/>
              </a:rPr>
              <a:t>خشونت: استحکام بیان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514350" marR="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تبلیغ را به منزله اولویت اصلی دانستن</a:t>
            </a:r>
            <a:endParaRPr lang="en-US" sz="20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341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627</Words>
  <Application>Microsoft Office PowerPoint</Application>
  <PresentationFormat>On-screen Show (4:3)</PresentationFormat>
  <Paragraphs>196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2  Nazanin</vt:lpstr>
      <vt:lpstr>Adobe Arabic</vt:lpstr>
      <vt:lpstr>Arial</vt:lpstr>
      <vt:lpstr>B Nazanin</vt:lpstr>
      <vt:lpstr>B Titr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Novin Pendar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HANIEH-ELINA</dc:creator>
  <cp:lastModifiedBy>ashkan</cp:lastModifiedBy>
  <cp:revision>46</cp:revision>
  <dcterms:created xsi:type="dcterms:W3CDTF">2013-10-13T21:27:23Z</dcterms:created>
  <dcterms:modified xsi:type="dcterms:W3CDTF">2013-11-30T17:25:17Z</dcterms:modified>
</cp:coreProperties>
</file>