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 id="271" r:id="rId15"/>
    <p:sldId id="269" r:id="rId16"/>
    <p:sldId id="270" r:id="rId17"/>
    <p:sldId id="272" r:id="rId18"/>
    <p:sldId id="273" r:id="rId19"/>
    <p:sldId id="274" r:id="rId20"/>
    <p:sldId id="275" r:id="rId21"/>
    <p:sldId id="276" r:id="rId22"/>
    <p:sldId id="279" r:id="rId23"/>
    <p:sldId id="28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6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0F55D1-821B-42AB-AF37-ECD9CB786942}" type="datetimeFigureOut">
              <a:rPr lang="en-US" smtClean="0"/>
              <a:pPr/>
              <a:t>12/27/2013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3A4D6B-5FD7-4115-8BA7-10C06888D08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0F55D1-821B-42AB-AF37-ECD9CB786942}" type="datetimeFigureOut">
              <a:rPr lang="en-US" smtClean="0"/>
              <a:pPr/>
              <a:t>12/27/2013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3A4D6B-5FD7-4115-8BA7-10C06888D08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0F55D1-821B-42AB-AF37-ECD9CB786942}" type="datetimeFigureOut">
              <a:rPr lang="en-US" smtClean="0"/>
              <a:pPr/>
              <a:t>12/27/2013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3A4D6B-5FD7-4115-8BA7-10C06888D08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0F55D1-821B-42AB-AF37-ECD9CB786942}" type="datetimeFigureOut">
              <a:rPr lang="en-US" smtClean="0"/>
              <a:pPr/>
              <a:t>12/27/2013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3A4D6B-5FD7-4115-8BA7-10C06888D08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0F55D1-821B-42AB-AF37-ECD9CB786942}" type="datetimeFigureOut">
              <a:rPr lang="en-US" smtClean="0"/>
              <a:pPr/>
              <a:t>12/27/2013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3A4D6B-5FD7-4115-8BA7-10C06888D08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0F55D1-821B-42AB-AF37-ECD9CB786942}" type="datetimeFigureOut">
              <a:rPr lang="en-US" smtClean="0"/>
              <a:pPr/>
              <a:t>12/27/2013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3A4D6B-5FD7-4115-8BA7-10C06888D08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0F55D1-821B-42AB-AF37-ECD9CB786942}" type="datetimeFigureOut">
              <a:rPr lang="en-US" smtClean="0"/>
              <a:pPr/>
              <a:t>12/27/2013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3A4D6B-5FD7-4115-8BA7-10C06888D08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0F55D1-821B-42AB-AF37-ECD9CB786942}" type="datetimeFigureOut">
              <a:rPr lang="en-US" smtClean="0"/>
              <a:pPr/>
              <a:t>12/27/2013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3A4D6B-5FD7-4115-8BA7-10C06888D08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0F55D1-821B-42AB-AF37-ECD9CB786942}" type="datetimeFigureOut">
              <a:rPr lang="en-US" smtClean="0"/>
              <a:pPr/>
              <a:t>12/27/2013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3A4D6B-5FD7-4115-8BA7-10C06888D08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0F55D1-821B-42AB-AF37-ECD9CB786942}" type="datetimeFigureOut">
              <a:rPr lang="en-US" smtClean="0"/>
              <a:pPr/>
              <a:t>12/27/2013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3A4D6B-5FD7-4115-8BA7-10C06888D08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0F55D1-821B-42AB-AF37-ECD9CB786942}" type="datetimeFigureOut">
              <a:rPr lang="en-US" smtClean="0"/>
              <a:pPr/>
              <a:t>12/27/2013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3A4D6B-5FD7-4115-8BA7-10C06888D08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0F55D1-821B-42AB-AF37-ECD9CB786942}" type="datetimeFigureOut">
              <a:rPr lang="en-US" smtClean="0"/>
              <a:pPr/>
              <a:t>12/27/2013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3A4D6B-5FD7-4115-8BA7-10C06888D08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4099"/>
            <a:ext cx="9144000" cy="6862099"/>
          </a:xfrm>
          <a:prstGeom prst="rect">
            <a:avLst/>
          </a:prstGeom>
        </p:spPr>
      </p:pic>
      <p:sp>
        <p:nvSpPr>
          <p:cNvPr id="3" name="Rectangle 2"/>
          <p:cNvSpPr/>
          <p:nvPr/>
        </p:nvSpPr>
        <p:spPr>
          <a:xfrm>
            <a:off x="213269" y="397543"/>
            <a:ext cx="7095035" cy="6206929"/>
          </a:xfrm>
          <a:prstGeom prst="rect">
            <a:avLst/>
          </a:prstGeom>
          <a:ln w="12700">
            <a:solidFill>
              <a:schemeClr val="tx1">
                <a:lumMod val="65000"/>
                <a:lumOff val="35000"/>
              </a:schemeClr>
            </a:solidFill>
            <a:prstDash val="solid"/>
          </a:ln>
          <a:effectLst>
            <a:glow rad="1397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pic>
        <p:nvPicPr>
          <p:cNvPr id="4" name="Picture 3" descr="D:\Pic\45123.jpg"/>
          <p:cNvPicPr>
            <a:picLocks noChangeAspect="1" noChangeArrowheads="1"/>
          </p:cNvPicPr>
          <p:nvPr/>
        </p:nvPicPr>
        <p:blipFill>
          <a:blip r:embed="rId3" cstate="print"/>
          <a:srcRect/>
          <a:stretch>
            <a:fillRect/>
          </a:stretch>
        </p:blipFill>
        <p:spPr bwMode="auto">
          <a:xfrm rot="2664449">
            <a:off x="7625334" y="637199"/>
            <a:ext cx="1168237" cy="1183993"/>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343161" y="908720"/>
            <a:ext cx="6749119" cy="5478423"/>
          </a:xfrm>
          <a:prstGeom prst="rect">
            <a:avLst/>
          </a:prstGeom>
          <a:noFill/>
        </p:spPr>
        <p:txBody>
          <a:bodyPr wrap="square" rtlCol="0">
            <a:spAutoFit/>
          </a:bodyPr>
          <a:lstStyle/>
          <a:p>
            <a:pPr marL="342900" lvl="0" indent="-342900" algn="r" rtl="1">
              <a:buFont typeface="Wingdings" panose="05000000000000000000" pitchFamily="2" charset="2"/>
              <a:buChar char="q"/>
            </a:pPr>
            <a:r>
              <a:rPr lang="fa-IR" sz="2400" b="1" dirty="0">
                <a:solidFill>
                  <a:srgbClr val="C00000"/>
                </a:solidFill>
                <a:effectLst>
                  <a:outerShdw blurRad="38100" dist="38100" dir="2700000" algn="tl">
                    <a:srgbClr val="000000">
                      <a:alpha val="43137"/>
                    </a:srgbClr>
                  </a:outerShdw>
                </a:effectLst>
                <a:cs typeface="B Nazanin" panose="00000400000000000000" pitchFamily="2" charset="-78"/>
              </a:rPr>
              <a:t>یکی از اصول مشترک در سیره همه ائمه (ع): </a:t>
            </a:r>
            <a:endParaRPr lang="fa-IR" sz="2400" b="1" dirty="0" smtClean="0">
              <a:solidFill>
                <a:srgbClr val="C00000"/>
              </a:solidFill>
              <a:effectLst>
                <a:outerShdw blurRad="38100" dist="38100" dir="2700000" algn="tl">
                  <a:srgbClr val="000000">
                    <a:alpha val="43137"/>
                  </a:srgbClr>
                </a:outerShdw>
              </a:effectLst>
              <a:cs typeface="B Nazanin" panose="00000400000000000000" pitchFamily="2" charset="-78"/>
            </a:endParaRPr>
          </a:p>
          <a:p>
            <a:pPr lvl="1" algn="r" rtl="1">
              <a:lnSpc>
                <a:spcPct val="150000"/>
              </a:lnSpc>
            </a:pPr>
            <a:r>
              <a:rPr lang="fa-IR" sz="2000" dirty="0" smtClean="0">
                <a:cs typeface="B Nazanin" panose="00000400000000000000" pitchFamily="2" charset="-78"/>
              </a:rPr>
              <a:t>تقویت </a:t>
            </a:r>
            <a:r>
              <a:rPr lang="fa-IR" sz="2000" dirty="0">
                <a:cs typeface="B Nazanin" panose="00000400000000000000" pitchFamily="2" charset="-78"/>
              </a:rPr>
              <a:t>دین و رساندن تعالیم دینی به بعدی ها و رسالت « تعلیم و تربیتی».</a:t>
            </a:r>
          </a:p>
          <a:p>
            <a:pPr lvl="0" algn="r" rtl="1"/>
            <a:endParaRPr lang="en-US" sz="2400" dirty="0">
              <a:cs typeface="B Nazanin" panose="00000400000000000000" pitchFamily="2" charset="-78"/>
            </a:endParaRPr>
          </a:p>
          <a:p>
            <a:pPr marL="342900" lvl="0" indent="-342900" algn="r" rtl="1">
              <a:buFont typeface="Wingdings" panose="05000000000000000000" pitchFamily="2" charset="2"/>
              <a:buChar char="q"/>
            </a:pPr>
            <a:r>
              <a:rPr lang="fa-IR" sz="2400" b="1" dirty="0">
                <a:solidFill>
                  <a:srgbClr val="C00000"/>
                </a:solidFill>
                <a:effectLst>
                  <a:outerShdw blurRad="38100" dist="38100" dir="2700000" algn="tl">
                    <a:srgbClr val="000000">
                      <a:alpha val="43137"/>
                    </a:srgbClr>
                  </a:outerShdw>
                </a:effectLst>
                <a:cs typeface="B Nazanin" panose="00000400000000000000" pitchFamily="2" charset="-78"/>
              </a:rPr>
              <a:t>لزوم رساندن تعالیم اسلامی در هر عصر و دوره: </a:t>
            </a:r>
            <a:endParaRPr lang="fa-IR" sz="2400" b="1" dirty="0" smtClean="0">
              <a:solidFill>
                <a:srgbClr val="C00000"/>
              </a:solidFill>
              <a:effectLst>
                <a:outerShdw blurRad="38100" dist="38100" dir="2700000" algn="tl">
                  <a:srgbClr val="000000">
                    <a:alpha val="43137"/>
                  </a:srgbClr>
                </a:outerShdw>
              </a:effectLst>
              <a:cs typeface="B Nazanin" panose="00000400000000000000" pitchFamily="2" charset="-78"/>
            </a:endParaRPr>
          </a:p>
          <a:p>
            <a:pPr lvl="1" algn="r" rtl="1">
              <a:lnSpc>
                <a:spcPct val="150000"/>
              </a:lnSpc>
            </a:pPr>
            <a:r>
              <a:rPr lang="fa-IR" sz="2000" dirty="0" smtClean="0">
                <a:cs typeface="B Nazanin" panose="00000400000000000000" pitchFamily="2" charset="-78"/>
              </a:rPr>
              <a:t>با </a:t>
            </a:r>
            <a:r>
              <a:rPr lang="fa-IR" sz="2000" dirty="0">
                <a:cs typeface="B Nazanin" panose="00000400000000000000" pitchFamily="2" charset="-78"/>
              </a:rPr>
              <a:t>استفاده از وسایل مشروع و متناسب با شرایط و اوضاع هر زمان</a:t>
            </a:r>
            <a:endParaRPr lang="en-US" sz="2000" dirty="0">
              <a:cs typeface="B Nazanin" panose="00000400000000000000" pitchFamily="2" charset="-78"/>
            </a:endParaRPr>
          </a:p>
          <a:p>
            <a:pPr algn="r" rtl="1"/>
            <a:endParaRPr lang="fa-IR" sz="2400" b="1" dirty="0" smtClean="0">
              <a:cs typeface="B Nazanin" panose="00000400000000000000" pitchFamily="2" charset="-78"/>
            </a:endParaRPr>
          </a:p>
          <a:p>
            <a:pPr algn="r" rtl="1"/>
            <a:endParaRPr lang="fa-IR" sz="2400" b="1" dirty="0">
              <a:cs typeface="B Nazanin" panose="00000400000000000000" pitchFamily="2" charset="-78"/>
            </a:endParaRPr>
          </a:p>
          <a:p>
            <a:pPr algn="r" rtl="1"/>
            <a:r>
              <a:rPr lang="fa-IR" sz="2800" b="1" dirty="0">
                <a:solidFill>
                  <a:srgbClr val="C00000"/>
                </a:solidFill>
                <a:effectLst>
                  <a:outerShdw blurRad="38100" dist="38100" dir="2700000" algn="tl">
                    <a:srgbClr val="000000">
                      <a:alpha val="43137"/>
                    </a:srgbClr>
                  </a:outerShdw>
                </a:effectLst>
                <a:cs typeface="B Nazanin" panose="00000400000000000000" pitchFamily="2" charset="-78"/>
              </a:rPr>
              <a:t>تعلیم و تربیت در سیره ائمه </a:t>
            </a:r>
            <a:endParaRPr lang="fa-IR" sz="2800" b="1" dirty="0" smtClean="0">
              <a:solidFill>
                <a:srgbClr val="C00000"/>
              </a:solidFill>
              <a:effectLst>
                <a:outerShdw blurRad="38100" dist="38100" dir="2700000" algn="tl">
                  <a:srgbClr val="000000">
                    <a:alpha val="43137"/>
                  </a:srgbClr>
                </a:outerShdw>
              </a:effectLst>
              <a:cs typeface="B Nazanin" panose="00000400000000000000" pitchFamily="2" charset="-78"/>
            </a:endParaRPr>
          </a:p>
          <a:p>
            <a:pPr algn="r" rtl="1"/>
            <a:r>
              <a:rPr lang="fa-IR" sz="1400" b="1" dirty="0" smtClean="0">
                <a:cs typeface="B Nazanin" panose="00000400000000000000" pitchFamily="2" charset="-78"/>
              </a:rPr>
              <a:t>      </a:t>
            </a:r>
          </a:p>
          <a:p>
            <a:pPr marL="800100" lvl="1" indent="-342900" algn="r" rtl="1">
              <a:lnSpc>
                <a:spcPct val="150000"/>
              </a:lnSpc>
              <a:buFont typeface="Wingdings" panose="05000000000000000000" pitchFamily="2" charset="2"/>
              <a:buChar char="§"/>
            </a:pPr>
            <a:r>
              <a:rPr lang="fa-IR" dirty="0" smtClean="0">
                <a:cs typeface="B Nazanin" panose="00000400000000000000" pitchFamily="2" charset="-78"/>
              </a:rPr>
              <a:t>امام </a:t>
            </a:r>
            <a:r>
              <a:rPr lang="fa-IR" dirty="0">
                <a:cs typeface="B Nazanin" panose="00000400000000000000" pitchFamily="2" charset="-78"/>
              </a:rPr>
              <a:t>حسین : با خون</a:t>
            </a:r>
            <a:endParaRPr lang="en-US" dirty="0">
              <a:cs typeface="B Nazanin" panose="00000400000000000000" pitchFamily="2" charset="-78"/>
            </a:endParaRPr>
          </a:p>
          <a:p>
            <a:pPr marL="800100" lvl="1" indent="-342900" algn="r" rtl="1">
              <a:lnSpc>
                <a:spcPct val="150000"/>
              </a:lnSpc>
              <a:buFont typeface="Wingdings" panose="05000000000000000000" pitchFamily="2" charset="2"/>
              <a:buChar char="§"/>
            </a:pPr>
            <a:r>
              <a:rPr lang="fa-IR" dirty="0" smtClean="0">
                <a:cs typeface="B Nazanin" panose="00000400000000000000" pitchFamily="2" charset="-78"/>
              </a:rPr>
              <a:t>امام </a:t>
            </a:r>
            <a:r>
              <a:rPr lang="fa-IR" dirty="0">
                <a:cs typeface="B Nazanin" panose="00000400000000000000" pitchFamily="2" charset="-78"/>
              </a:rPr>
              <a:t>سجاد: با دعا و تبلیغ و یادآوری قیام سیدا الشهدا</a:t>
            </a:r>
          </a:p>
          <a:p>
            <a:pPr marL="800100" lvl="1" indent="-342900" algn="r" rtl="1">
              <a:lnSpc>
                <a:spcPct val="150000"/>
              </a:lnSpc>
              <a:buFont typeface="Wingdings" panose="05000000000000000000" pitchFamily="2" charset="2"/>
              <a:buChar char="§"/>
            </a:pPr>
            <a:r>
              <a:rPr lang="fa-IR" dirty="0" smtClean="0">
                <a:cs typeface="B Nazanin" panose="00000400000000000000" pitchFamily="2" charset="-78"/>
              </a:rPr>
              <a:t>امام </a:t>
            </a:r>
            <a:r>
              <a:rPr lang="fa-IR" dirty="0">
                <a:cs typeface="B Nazanin" panose="00000400000000000000" pitchFamily="2" charset="-78"/>
              </a:rPr>
              <a:t>صادق: ایجاد یک نهضت علمی </a:t>
            </a:r>
            <a:endParaRPr lang="en-US" dirty="0">
              <a:cs typeface="B Nazanin" panose="00000400000000000000" pitchFamily="2" charset="-78"/>
            </a:endParaRPr>
          </a:p>
          <a:p>
            <a:pPr marL="800100" lvl="1" indent="-342900" algn="r" rtl="1">
              <a:lnSpc>
                <a:spcPct val="150000"/>
              </a:lnSpc>
              <a:buFont typeface="Wingdings" panose="05000000000000000000" pitchFamily="2" charset="2"/>
              <a:buChar char="§"/>
            </a:pPr>
            <a:r>
              <a:rPr lang="fa-IR" dirty="0" smtClean="0">
                <a:cs typeface="B Nazanin" panose="00000400000000000000" pitchFamily="2" charset="-78"/>
              </a:rPr>
              <a:t>امام </a:t>
            </a:r>
            <a:r>
              <a:rPr lang="fa-IR" dirty="0">
                <a:cs typeface="B Nazanin" panose="00000400000000000000" pitchFamily="2" charset="-78"/>
              </a:rPr>
              <a:t>رضا: قبول منصب و مسئولیت سیاسی</a:t>
            </a:r>
            <a:endParaRPr lang="en-US" dirty="0">
              <a:cs typeface="B Nazanin" panose="00000400000000000000" pitchFamily="2" charset="-78"/>
            </a:endParaRPr>
          </a:p>
          <a:p>
            <a:pPr algn="r" rtl="1"/>
            <a:endParaRPr lang="fa-IR" sz="2000" b="1" dirty="0">
              <a:cs typeface="B Nazanin" panose="00000400000000000000" pitchFamily="2" charset="-78"/>
            </a:endParaRPr>
          </a:p>
        </p:txBody>
      </p:sp>
    </p:spTree>
    <p:extLst>
      <p:ext uri="{BB962C8B-B14F-4D97-AF65-F5344CB8AC3E}">
        <p14:creationId xmlns:p14="http://schemas.microsoft.com/office/powerpoint/2010/main" val="39910773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4099"/>
            <a:ext cx="9144000" cy="6862099"/>
          </a:xfrm>
          <a:prstGeom prst="rect">
            <a:avLst/>
          </a:prstGeom>
        </p:spPr>
      </p:pic>
      <p:sp>
        <p:nvSpPr>
          <p:cNvPr id="3" name="Rectangle 2"/>
          <p:cNvSpPr/>
          <p:nvPr/>
        </p:nvSpPr>
        <p:spPr>
          <a:xfrm>
            <a:off x="213269" y="397543"/>
            <a:ext cx="7095035" cy="6206929"/>
          </a:xfrm>
          <a:prstGeom prst="rect">
            <a:avLst/>
          </a:prstGeom>
          <a:ln w="12700">
            <a:solidFill>
              <a:schemeClr val="tx1">
                <a:lumMod val="65000"/>
                <a:lumOff val="35000"/>
              </a:schemeClr>
            </a:solidFill>
            <a:prstDash val="solid"/>
          </a:ln>
          <a:effectLst>
            <a:glow rad="1397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pic>
        <p:nvPicPr>
          <p:cNvPr id="4" name="Picture 3" descr="D:\Pic\45123.jpg"/>
          <p:cNvPicPr>
            <a:picLocks noChangeAspect="1" noChangeArrowheads="1"/>
          </p:cNvPicPr>
          <p:nvPr/>
        </p:nvPicPr>
        <p:blipFill>
          <a:blip r:embed="rId3" cstate="print"/>
          <a:srcRect/>
          <a:stretch>
            <a:fillRect/>
          </a:stretch>
        </p:blipFill>
        <p:spPr bwMode="auto">
          <a:xfrm rot="2664449">
            <a:off x="7625334" y="637199"/>
            <a:ext cx="1168237" cy="1183993"/>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395536" y="908720"/>
            <a:ext cx="6641614" cy="4462760"/>
          </a:xfrm>
          <a:prstGeom prst="rect">
            <a:avLst/>
          </a:prstGeom>
          <a:noFill/>
        </p:spPr>
        <p:txBody>
          <a:bodyPr wrap="square" rtlCol="0">
            <a:spAutoFit/>
          </a:bodyPr>
          <a:lstStyle/>
          <a:p>
            <a:pPr algn="r" rtl="1"/>
            <a:r>
              <a:rPr lang="fa-IR" sz="2800" b="1" dirty="0">
                <a:cs typeface="B Nazanin" panose="00000400000000000000" pitchFamily="2" charset="-78"/>
              </a:rPr>
              <a:t>نتیجه:</a:t>
            </a:r>
          </a:p>
          <a:p>
            <a:pPr algn="r" rtl="1"/>
            <a:endParaRPr lang="fa-IR" sz="2800" b="1" dirty="0">
              <a:cs typeface="B Nazanin" panose="00000400000000000000" pitchFamily="2" charset="-78"/>
            </a:endParaRPr>
          </a:p>
          <a:p>
            <a:pPr algn="r" rtl="1">
              <a:lnSpc>
                <a:spcPct val="150000"/>
              </a:lnSpc>
            </a:pPr>
            <a:r>
              <a:rPr lang="fa-IR" sz="2000" dirty="0">
                <a:cs typeface="B Nazanin" panose="00000400000000000000" pitchFamily="2" charset="-78"/>
              </a:rPr>
              <a:t>1.هدف از مطالعه سیره ائمه: وجود منابع شناخت قوی در اسلام </a:t>
            </a:r>
            <a:r>
              <a:rPr lang="fa-IR" dirty="0">
                <a:cs typeface="B Nazanin" panose="00000400000000000000" pitchFamily="2" charset="-78"/>
              </a:rPr>
              <a:t>(</a:t>
            </a:r>
            <a:r>
              <a:rPr lang="fa-IR" dirty="0" smtClean="0">
                <a:cs typeface="B Nazanin" panose="00000400000000000000" pitchFamily="2" charset="-78"/>
              </a:rPr>
              <a:t>سیره </a:t>
            </a:r>
            <a:r>
              <a:rPr lang="fa-IR" dirty="0">
                <a:cs typeface="B Nazanin" panose="00000400000000000000" pitchFamily="2" charset="-78"/>
              </a:rPr>
              <a:t>ائمه معصومین)</a:t>
            </a:r>
          </a:p>
          <a:p>
            <a:pPr algn="r" rtl="1">
              <a:lnSpc>
                <a:spcPct val="150000"/>
              </a:lnSpc>
            </a:pPr>
            <a:r>
              <a:rPr lang="fa-IR" sz="2000" dirty="0">
                <a:cs typeface="B Nazanin" panose="00000400000000000000" pitchFamily="2" charset="-78"/>
              </a:rPr>
              <a:t>2.جوابگو بودن منابع اصلی در زندگی همه ما</a:t>
            </a:r>
          </a:p>
          <a:p>
            <a:pPr algn="r" rtl="1">
              <a:lnSpc>
                <a:spcPct val="150000"/>
              </a:lnSpc>
            </a:pPr>
            <a:r>
              <a:rPr lang="fa-IR" sz="2000" dirty="0">
                <a:cs typeface="B Nazanin" panose="00000400000000000000" pitchFamily="2" charset="-78"/>
              </a:rPr>
              <a:t>3.چه طور؟ </a:t>
            </a:r>
            <a:endParaRPr lang="fa-IR" sz="1050" dirty="0">
              <a:cs typeface="B Nazanin" panose="00000400000000000000" pitchFamily="2" charset="-78"/>
            </a:endParaRPr>
          </a:p>
          <a:p>
            <a:pPr lvl="1" algn="r" rtl="1"/>
            <a:r>
              <a:rPr lang="fa-IR" dirty="0">
                <a:cs typeface="B Nazanin" panose="00000400000000000000" pitchFamily="2" charset="-78"/>
              </a:rPr>
              <a:t>اولا- با شناخت ثابت ها و متغیرها</a:t>
            </a:r>
          </a:p>
          <a:p>
            <a:pPr lvl="1" algn="r" rtl="1"/>
            <a:r>
              <a:rPr lang="fa-IR" dirty="0">
                <a:cs typeface="B Nazanin" panose="00000400000000000000" pitchFamily="2" charset="-78"/>
              </a:rPr>
              <a:t>ثانیا- تطبیق ثابت ها با </a:t>
            </a:r>
            <a:r>
              <a:rPr lang="fa-IR" dirty="0" smtClean="0">
                <a:cs typeface="B Nazanin" panose="00000400000000000000" pitchFamily="2" charset="-78"/>
              </a:rPr>
              <a:t>متغیرها</a:t>
            </a:r>
          </a:p>
          <a:p>
            <a:pPr lvl="1" algn="r" rtl="1"/>
            <a:endParaRPr lang="fa-IR" dirty="0">
              <a:cs typeface="B Nazanin" panose="00000400000000000000" pitchFamily="2" charset="-78"/>
            </a:endParaRPr>
          </a:p>
          <a:p>
            <a:pPr lvl="1" algn="r" rtl="1"/>
            <a:endParaRPr lang="fa-IR" sz="3600" dirty="0">
              <a:cs typeface="B Nazanin" panose="00000400000000000000" pitchFamily="2" charset="-78"/>
            </a:endParaRPr>
          </a:p>
          <a:p>
            <a:pPr algn="just" rtl="1"/>
            <a:r>
              <a:rPr lang="fa-IR" sz="2400" b="1" dirty="0">
                <a:solidFill>
                  <a:srgbClr val="00B050"/>
                </a:solidFill>
                <a:effectLst>
                  <a:outerShdw blurRad="38100" dist="38100" dir="2700000" algn="tl">
                    <a:srgbClr val="000000">
                      <a:alpha val="43137"/>
                    </a:srgbClr>
                  </a:outerShdw>
                </a:effectLst>
                <a:cs typeface="B Nazanin" panose="00000400000000000000" pitchFamily="2" charset="-78"/>
              </a:rPr>
              <a:t>اصل صحبت شهید مطهری: در خواند سیره ائمه معصومین (ع): تمرین کردن اینکه ما باید در زندگی، با الگوبرداری از سیره ائمه زندگی کنیم.</a:t>
            </a:r>
            <a:endParaRPr lang="fa-IR" sz="2400" b="1" dirty="0">
              <a:solidFill>
                <a:srgbClr val="00B050"/>
              </a:solidFill>
              <a:effectLst>
                <a:outerShdw blurRad="38100" dist="38100" dir="2700000" algn="tl">
                  <a:srgbClr val="000000">
                    <a:alpha val="43137"/>
                  </a:srgbClr>
                </a:outerShdw>
              </a:effectLst>
              <a:cs typeface="B Nazanin" panose="00000400000000000000" pitchFamily="2" charset="-78"/>
            </a:endParaRPr>
          </a:p>
        </p:txBody>
      </p:sp>
    </p:spTree>
    <p:extLst>
      <p:ext uri="{BB962C8B-B14F-4D97-AF65-F5344CB8AC3E}">
        <p14:creationId xmlns:p14="http://schemas.microsoft.com/office/powerpoint/2010/main" val="9339990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4099"/>
            <a:ext cx="9144000" cy="6862099"/>
          </a:xfrm>
          <a:prstGeom prst="rect">
            <a:avLst/>
          </a:prstGeom>
        </p:spPr>
      </p:pic>
      <p:sp>
        <p:nvSpPr>
          <p:cNvPr id="3" name="Rectangle 2"/>
          <p:cNvSpPr/>
          <p:nvPr/>
        </p:nvSpPr>
        <p:spPr>
          <a:xfrm>
            <a:off x="213269" y="397543"/>
            <a:ext cx="7095035" cy="6206929"/>
          </a:xfrm>
          <a:prstGeom prst="rect">
            <a:avLst/>
          </a:prstGeom>
          <a:ln w="12700">
            <a:solidFill>
              <a:schemeClr val="tx1">
                <a:lumMod val="65000"/>
                <a:lumOff val="35000"/>
              </a:schemeClr>
            </a:solidFill>
            <a:prstDash val="solid"/>
          </a:ln>
          <a:effectLst>
            <a:glow rad="1397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pic>
        <p:nvPicPr>
          <p:cNvPr id="4" name="Picture 3" descr="D:\Pic\45123.jpg"/>
          <p:cNvPicPr>
            <a:picLocks noChangeAspect="1" noChangeArrowheads="1"/>
          </p:cNvPicPr>
          <p:nvPr/>
        </p:nvPicPr>
        <p:blipFill>
          <a:blip r:embed="rId3" cstate="print"/>
          <a:srcRect/>
          <a:stretch>
            <a:fillRect/>
          </a:stretch>
        </p:blipFill>
        <p:spPr bwMode="auto">
          <a:xfrm rot="2664449">
            <a:off x="7625334" y="637199"/>
            <a:ext cx="1168237" cy="1183993"/>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736450" y="2276872"/>
            <a:ext cx="6048672" cy="3323987"/>
          </a:xfrm>
          <a:prstGeom prst="rect">
            <a:avLst/>
          </a:prstGeom>
          <a:noFill/>
        </p:spPr>
        <p:txBody>
          <a:bodyPr wrap="square" rtlCol="0">
            <a:spAutoFit/>
          </a:bodyPr>
          <a:lstStyle/>
          <a:p>
            <a:pPr algn="r">
              <a:lnSpc>
                <a:spcPct val="150000"/>
              </a:lnSpc>
            </a:pPr>
            <a:r>
              <a:rPr lang="fa-IR" sz="6000" b="1" dirty="0">
                <a:effectLst>
                  <a:outerShdw blurRad="38100" dist="38100" dir="2700000" algn="tl">
                    <a:srgbClr val="000000">
                      <a:alpha val="43137"/>
                    </a:srgbClr>
                  </a:outerShdw>
                </a:effectLst>
                <a:cs typeface="B Nazanin" panose="00000400000000000000" pitchFamily="2" charset="-78"/>
              </a:rPr>
              <a:t>کتاب </a:t>
            </a:r>
            <a:r>
              <a:rPr lang="fa-IR" sz="6000" b="1" dirty="0" smtClean="0">
                <a:effectLst>
                  <a:outerShdw blurRad="38100" dist="38100" dir="2700000" algn="tl">
                    <a:srgbClr val="000000">
                      <a:alpha val="43137"/>
                    </a:srgbClr>
                  </a:outerShdw>
                </a:effectLst>
                <a:cs typeface="B Nazanin" panose="00000400000000000000" pitchFamily="2" charset="-78"/>
              </a:rPr>
              <a:t>سیره معصومین</a:t>
            </a:r>
          </a:p>
          <a:p>
            <a:r>
              <a:rPr lang="fa-IR" sz="6000" b="1" dirty="0" smtClean="0">
                <a:solidFill>
                  <a:schemeClr val="bg2">
                    <a:lumMod val="25000"/>
                  </a:schemeClr>
                </a:solidFill>
                <a:effectLst>
                  <a:outerShdw blurRad="38100" dist="38100" dir="2700000" algn="tl">
                    <a:srgbClr val="000000">
                      <a:alpha val="43137"/>
                    </a:srgbClr>
                  </a:outerShdw>
                </a:effectLst>
                <a:cs typeface="B Nazanin" panose="00000400000000000000" pitchFamily="2" charset="-78"/>
              </a:rPr>
              <a:t> </a:t>
            </a:r>
            <a:r>
              <a:rPr lang="fa-IR" sz="2800" b="1" dirty="0" smtClean="0">
                <a:solidFill>
                  <a:schemeClr val="bg2">
                    <a:lumMod val="25000"/>
                  </a:schemeClr>
                </a:solidFill>
                <a:effectLst>
                  <a:outerShdw blurRad="38100" dist="38100" dir="2700000" algn="tl">
                    <a:srgbClr val="000000">
                      <a:alpha val="43137"/>
                    </a:srgbClr>
                  </a:outerShdw>
                </a:effectLst>
                <a:cs typeface="B Nazanin" panose="00000400000000000000" pitchFamily="2" charset="-78"/>
              </a:rPr>
              <a:t>علیهم السلام</a:t>
            </a:r>
            <a:endParaRPr lang="en-US" sz="6000" b="1" dirty="0">
              <a:solidFill>
                <a:schemeClr val="bg2">
                  <a:lumMod val="25000"/>
                </a:schemeClr>
              </a:solidFill>
              <a:effectLst>
                <a:outerShdw blurRad="38100" dist="38100" dir="2700000" algn="tl">
                  <a:srgbClr val="000000">
                    <a:alpha val="43137"/>
                  </a:srgbClr>
                </a:outerShdw>
              </a:effectLst>
              <a:cs typeface="B Nazanin" panose="00000400000000000000" pitchFamily="2" charset="-78"/>
            </a:endParaRPr>
          </a:p>
          <a:p>
            <a:endParaRPr lang="en-US" sz="6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521905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4099"/>
            <a:ext cx="9144000" cy="6862099"/>
          </a:xfrm>
          <a:prstGeom prst="rect">
            <a:avLst/>
          </a:prstGeom>
        </p:spPr>
      </p:pic>
      <p:sp>
        <p:nvSpPr>
          <p:cNvPr id="3" name="Rectangle 2"/>
          <p:cNvSpPr/>
          <p:nvPr/>
        </p:nvSpPr>
        <p:spPr>
          <a:xfrm>
            <a:off x="213269" y="397543"/>
            <a:ext cx="7095035" cy="6206929"/>
          </a:xfrm>
          <a:prstGeom prst="rect">
            <a:avLst/>
          </a:prstGeom>
          <a:ln w="12700">
            <a:solidFill>
              <a:schemeClr val="tx1">
                <a:lumMod val="65000"/>
                <a:lumOff val="35000"/>
              </a:schemeClr>
            </a:solidFill>
            <a:prstDash val="solid"/>
          </a:ln>
          <a:effectLst>
            <a:glow rad="1397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pic>
        <p:nvPicPr>
          <p:cNvPr id="4" name="Picture 3" descr="D:\Pic\45123.jpg"/>
          <p:cNvPicPr>
            <a:picLocks noChangeAspect="1" noChangeArrowheads="1"/>
          </p:cNvPicPr>
          <p:nvPr/>
        </p:nvPicPr>
        <p:blipFill>
          <a:blip r:embed="rId3" cstate="print"/>
          <a:srcRect/>
          <a:stretch>
            <a:fillRect/>
          </a:stretch>
        </p:blipFill>
        <p:spPr bwMode="auto">
          <a:xfrm rot="2664449">
            <a:off x="7625334" y="637199"/>
            <a:ext cx="1168237" cy="1183993"/>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284920" y="908720"/>
            <a:ext cx="6951376" cy="3908762"/>
          </a:xfrm>
          <a:prstGeom prst="rect">
            <a:avLst/>
          </a:prstGeom>
          <a:noFill/>
        </p:spPr>
        <p:txBody>
          <a:bodyPr wrap="square" rtlCol="0">
            <a:spAutoFit/>
          </a:bodyPr>
          <a:lstStyle/>
          <a:p>
            <a:pPr algn="r" rtl="1"/>
            <a:endParaRPr lang="fa-IR" sz="2400" b="1" dirty="0">
              <a:cs typeface="B Nazanin" panose="00000400000000000000" pitchFamily="2" charset="-78"/>
            </a:endParaRPr>
          </a:p>
          <a:p>
            <a:pPr algn="r" rtl="1">
              <a:lnSpc>
                <a:spcPct val="200000"/>
              </a:lnSpc>
            </a:pPr>
            <a:r>
              <a:rPr lang="fa-IR" sz="2400" b="1" dirty="0">
                <a:solidFill>
                  <a:srgbClr val="00B050"/>
                </a:solidFill>
                <a:effectLst>
                  <a:outerShdw blurRad="38100" dist="38100" dir="2700000" algn="tl">
                    <a:srgbClr val="000000">
                      <a:alpha val="43137"/>
                    </a:srgbClr>
                  </a:outerShdw>
                </a:effectLst>
                <a:cs typeface="B Nazanin" panose="00000400000000000000" pitchFamily="2" charset="-78"/>
              </a:rPr>
              <a:t>نکته مقدماتی:</a:t>
            </a:r>
          </a:p>
          <a:p>
            <a:pPr algn="r" rtl="1"/>
            <a:r>
              <a:rPr lang="fa-IR" sz="2800" b="1" dirty="0">
                <a:solidFill>
                  <a:srgbClr val="C00000"/>
                </a:solidFill>
                <a:effectLst>
                  <a:outerShdw blurRad="38100" dist="38100" dir="2700000" algn="tl">
                    <a:srgbClr val="000000">
                      <a:alpha val="43137"/>
                    </a:srgbClr>
                  </a:outerShdw>
                </a:effectLst>
                <a:cs typeface="B Nazanin" panose="00000400000000000000" pitchFamily="2" charset="-78"/>
              </a:rPr>
              <a:t>مهم ترین عوامل نفوذ روحانی و معنوی اسلام، دو چیز بود:</a:t>
            </a:r>
          </a:p>
          <a:p>
            <a:pPr marL="514350" indent="-514350" algn="r" rtl="1">
              <a:buFont typeface="+mj-lt"/>
              <a:buAutoNum type="arabicPeriod"/>
            </a:pPr>
            <a:endParaRPr lang="fa-IR" sz="2400" dirty="0">
              <a:cs typeface="B Nazanin" panose="00000400000000000000" pitchFamily="2" charset="-78"/>
            </a:endParaRPr>
          </a:p>
          <a:p>
            <a:pPr lvl="1" algn="r" rtl="1"/>
            <a:r>
              <a:rPr lang="fa-IR" sz="2400" dirty="0" smtClean="0">
                <a:cs typeface="B Nazanin" panose="00000400000000000000" pitchFamily="2" charset="-78"/>
              </a:rPr>
              <a:t>1. </a:t>
            </a:r>
            <a:r>
              <a:rPr lang="fa-IR" sz="2400" u="sng" dirty="0" smtClean="0">
                <a:cs typeface="B Nazanin" panose="00000400000000000000" pitchFamily="2" charset="-78"/>
              </a:rPr>
              <a:t>خود </a:t>
            </a:r>
            <a:r>
              <a:rPr lang="fa-IR" sz="2400" u="sng" dirty="0">
                <a:cs typeface="B Nazanin" panose="00000400000000000000" pitchFamily="2" charset="-78"/>
              </a:rPr>
              <a:t>قرآن </a:t>
            </a:r>
            <a:r>
              <a:rPr lang="fa-IR" sz="2400" dirty="0">
                <a:cs typeface="B Nazanin" panose="00000400000000000000" pitchFamily="2" charset="-78"/>
              </a:rPr>
              <a:t>(انا نحن نزلنا الذکر و انا له </a:t>
            </a:r>
            <a:r>
              <a:rPr lang="fa-IR" sz="2400" dirty="0" smtClean="0">
                <a:cs typeface="B Nazanin" panose="00000400000000000000" pitchFamily="2" charset="-78"/>
              </a:rPr>
              <a:t>لحافظون)</a:t>
            </a:r>
            <a:endParaRPr lang="fa-IR" sz="2400" dirty="0">
              <a:cs typeface="B Nazanin" panose="00000400000000000000" pitchFamily="2" charset="-78"/>
            </a:endParaRPr>
          </a:p>
          <a:p>
            <a:pPr lvl="1" algn="r" rtl="1"/>
            <a:r>
              <a:rPr lang="fa-IR" sz="2400" dirty="0" smtClean="0">
                <a:cs typeface="B Nazanin" panose="00000400000000000000" pitchFamily="2" charset="-78"/>
              </a:rPr>
              <a:t>2. </a:t>
            </a:r>
            <a:r>
              <a:rPr lang="fa-IR" sz="2400" u="sng" dirty="0" smtClean="0">
                <a:cs typeface="B Nazanin" panose="00000400000000000000" pitchFamily="2" charset="-78"/>
              </a:rPr>
              <a:t>سیره </a:t>
            </a:r>
            <a:r>
              <a:rPr lang="fa-IR" sz="2400" u="sng" dirty="0">
                <a:cs typeface="B Nazanin" panose="00000400000000000000" pitchFamily="2" charset="-78"/>
              </a:rPr>
              <a:t>پیامبر و ائمه معصومین (ع)</a:t>
            </a:r>
          </a:p>
          <a:p>
            <a:pPr algn="r" rtl="1"/>
            <a:endParaRPr lang="fa-IR" sz="2400" dirty="0">
              <a:cs typeface="B Nazanin" panose="00000400000000000000" pitchFamily="2" charset="-78"/>
            </a:endParaRPr>
          </a:p>
          <a:p>
            <a:pPr algn="ctr" rtl="1"/>
            <a:endParaRPr lang="fa-IR" sz="3200" b="1" dirty="0">
              <a:cs typeface="B Nazanin" panose="00000400000000000000" pitchFamily="2" charset="-78"/>
            </a:endParaRPr>
          </a:p>
          <a:p>
            <a:pPr algn="ctr" rtl="1"/>
            <a:r>
              <a:rPr lang="fa-IR" sz="2000" b="1" dirty="0">
                <a:cs typeface="B Nazanin" panose="00000400000000000000" pitchFamily="2" charset="-78"/>
              </a:rPr>
              <a:t>روح زنده و پویای تعلیمات اسلامی: وجود تفاوت های ظاهری در سیره: تعلیم  ≠ تعارض</a:t>
            </a:r>
            <a:endParaRPr lang="fa-IR" sz="2000" b="1" dirty="0">
              <a:cs typeface="B Nazanin" panose="00000400000000000000" pitchFamily="2" charset="-78"/>
            </a:endParaRPr>
          </a:p>
        </p:txBody>
      </p:sp>
      <p:sp>
        <p:nvSpPr>
          <p:cNvPr id="7" name="Down Arrow 6"/>
          <p:cNvSpPr/>
          <p:nvPr/>
        </p:nvSpPr>
        <p:spPr>
          <a:xfrm>
            <a:off x="4644008" y="3789040"/>
            <a:ext cx="669776" cy="473968"/>
          </a:xfrm>
          <a:prstGeom prst="downArrow">
            <a:avLst/>
          </a:prstGeom>
        </p:spPr>
        <p:style>
          <a:lnRef idx="2">
            <a:schemeClr val="dk1"/>
          </a:lnRef>
          <a:fillRef idx="1">
            <a:schemeClr val="lt1"/>
          </a:fillRef>
          <a:effectRef idx="0">
            <a:schemeClr val="dk1"/>
          </a:effectRef>
          <a:fontRef idx="minor">
            <a:schemeClr val="dk1"/>
          </a:fontRef>
        </p:style>
        <p:txBody>
          <a:bodyPr rtlCol="1" anchor="ctr"/>
          <a:lstStyle/>
          <a:p>
            <a:pPr algn="ctr" rtl="0"/>
            <a:endParaRPr lang="fa-IR">
              <a:solidFill>
                <a:prstClr val="white"/>
              </a:solidFill>
            </a:endParaRPr>
          </a:p>
        </p:txBody>
      </p:sp>
    </p:spTree>
    <p:extLst>
      <p:ext uri="{BB962C8B-B14F-4D97-AF65-F5344CB8AC3E}">
        <p14:creationId xmlns:p14="http://schemas.microsoft.com/office/powerpoint/2010/main" val="18261528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4099"/>
            <a:ext cx="9144000" cy="6862099"/>
          </a:xfrm>
          <a:prstGeom prst="rect">
            <a:avLst/>
          </a:prstGeom>
        </p:spPr>
      </p:pic>
      <p:sp>
        <p:nvSpPr>
          <p:cNvPr id="3" name="Rectangle 2"/>
          <p:cNvSpPr/>
          <p:nvPr/>
        </p:nvSpPr>
        <p:spPr>
          <a:xfrm>
            <a:off x="213269" y="397543"/>
            <a:ext cx="7095035" cy="6206929"/>
          </a:xfrm>
          <a:prstGeom prst="rect">
            <a:avLst/>
          </a:prstGeom>
          <a:ln w="12700">
            <a:solidFill>
              <a:schemeClr val="tx1">
                <a:lumMod val="65000"/>
                <a:lumOff val="35000"/>
              </a:schemeClr>
            </a:solidFill>
            <a:prstDash val="solid"/>
          </a:ln>
          <a:effectLst>
            <a:glow rad="1397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pic>
        <p:nvPicPr>
          <p:cNvPr id="4" name="Picture 3" descr="D:\Pic\45123.jpg"/>
          <p:cNvPicPr>
            <a:picLocks noChangeAspect="1" noChangeArrowheads="1"/>
          </p:cNvPicPr>
          <p:nvPr/>
        </p:nvPicPr>
        <p:blipFill>
          <a:blip r:embed="rId3" cstate="print"/>
          <a:srcRect/>
          <a:stretch>
            <a:fillRect/>
          </a:stretch>
        </p:blipFill>
        <p:spPr bwMode="auto">
          <a:xfrm rot="2664449">
            <a:off x="7625334" y="637199"/>
            <a:ext cx="1168237" cy="1183993"/>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348664" y="483372"/>
            <a:ext cx="6824243" cy="6207853"/>
          </a:xfrm>
          <a:prstGeom prst="rect">
            <a:avLst/>
          </a:prstGeom>
          <a:noFill/>
        </p:spPr>
        <p:txBody>
          <a:bodyPr wrap="square" rtlCol="0">
            <a:spAutoFit/>
          </a:bodyPr>
          <a:lstStyle/>
          <a:p>
            <a:pPr algn="r" rtl="1"/>
            <a:r>
              <a:rPr lang="fa-IR" sz="2800" b="1" dirty="0">
                <a:solidFill>
                  <a:srgbClr val="C00000"/>
                </a:solidFill>
                <a:effectLst>
                  <a:outerShdw blurRad="38100" dist="38100" dir="2700000" algn="tl">
                    <a:srgbClr val="000000">
                      <a:alpha val="43137"/>
                    </a:srgbClr>
                  </a:outerShdw>
                </a:effectLst>
                <a:cs typeface="B Nazanin" panose="00000400000000000000" pitchFamily="2" charset="-78"/>
              </a:rPr>
              <a:t>اصل مطلب در تفاوت روش و سیره ائمه: </a:t>
            </a:r>
            <a:endParaRPr lang="fa-IR" sz="2800" b="1" dirty="0" smtClean="0">
              <a:solidFill>
                <a:srgbClr val="C00000"/>
              </a:solidFill>
              <a:effectLst>
                <a:outerShdw blurRad="38100" dist="38100" dir="2700000" algn="tl">
                  <a:srgbClr val="000000">
                    <a:alpha val="43137"/>
                  </a:srgbClr>
                </a:outerShdw>
              </a:effectLst>
              <a:cs typeface="B Nazanin" panose="00000400000000000000" pitchFamily="2" charset="-78"/>
            </a:endParaRPr>
          </a:p>
          <a:p>
            <a:pPr algn="ctr" rtl="1">
              <a:lnSpc>
                <a:spcPct val="150000"/>
              </a:lnSpc>
            </a:pPr>
            <a:r>
              <a:rPr lang="fa-IR" sz="2400" b="1" dirty="0" smtClean="0">
                <a:effectLst>
                  <a:outerShdw blurRad="38100" dist="38100" dir="2700000" algn="tl">
                    <a:srgbClr val="000000">
                      <a:alpha val="43137"/>
                    </a:srgbClr>
                  </a:outerShdw>
                </a:effectLst>
                <a:cs typeface="B Nazanin" panose="00000400000000000000" pitchFamily="2" charset="-78"/>
              </a:rPr>
              <a:t>گویا </a:t>
            </a:r>
            <a:r>
              <a:rPr lang="fa-IR" sz="2400" b="1" dirty="0">
                <a:effectLst>
                  <a:outerShdw blurRad="38100" dist="38100" dir="2700000" algn="tl">
                    <a:srgbClr val="000000">
                      <a:alpha val="43137"/>
                    </a:srgbClr>
                  </a:outerShdw>
                </a:effectLst>
                <a:cs typeface="B Nazanin" panose="00000400000000000000" pitchFamily="2" charset="-78"/>
              </a:rPr>
              <a:t>با</a:t>
            </a:r>
            <a:r>
              <a:rPr lang="fa-IR" sz="2400" b="1" dirty="0">
                <a:solidFill>
                  <a:srgbClr val="C00000"/>
                </a:solidFill>
                <a:effectLst>
                  <a:outerShdw blurRad="38100" dist="38100" dir="2700000" algn="tl">
                    <a:srgbClr val="000000">
                      <a:alpha val="43137"/>
                    </a:srgbClr>
                  </a:outerShdw>
                </a:effectLst>
                <a:cs typeface="B Nazanin" panose="00000400000000000000" pitchFamily="2" charset="-78"/>
              </a:rPr>
              <a:t> </a:t>
            </a:r>
            <a:r>
              <a:rPr lang="fa-IR" sz="2400" b="1" dirty="0">
                <a:solidFill>
                  <a:srgbClr val="00B050"/>
                </a:solidFill>
                <a:effectLst>
                  <a:outerShdw blurRad="38100" dist="38100" dir="2700000" algn="tl">
                    <a:srgbClr val="000000">
                      <a:alpha val="43137"/>
                    </a:srgbClr>
                  </a:outerShdw>
                </a:effectLst>
                <a:cs typeface="B Nazanin" panose="00000400000000000000" pitchFamily="2" charset="-78"/>
              </a:rPr>
              <a:t>یک معصوم با 256 سال </a:t>
            </a:r>
            <a:r>
              <a:rPr lang="fa-IR" sz="2400" b="1" dirty="0">
                <a:effectLst>
                  <a:outerShdw blurRad="38100" dist="38100" dir="2700000" algn="tl">
                    <a:srgbClr val="000000">
                      <a:alpha val="43137"/>
                    </a:srgbClr>
                  </a:outerShdw>
                </a:effectLst>
                <a:cs typeface="B Nazanin" panose="00000400000000000000" pitchFamily="2" charset="-78"/>
              </a:rPr>
              <a:t>عمر  مواجه هستیم.</a:t>
            </a:r>
          </a:p>
          <a:p>
            <a:pPr algn="r" rtl="1"/>
            <a:endParaRPr lang="fa-IR" sz="2000" dirty="0">
              <a:cs typeface="B Nazanin" panose="00000400000000000000" pitchFamily="2" charset="-78"/>
            </a:endParaRPr>
          </a:p>
          <a:p>
            <a:pPr algn="ctr" rtl="1"/>
            <a:endParaRPr lang="fa-IR" dirty="0">
              <a:cs typeface="B Nazanin" panose="00000400000000000000" pitchFamily="2" charset="-78"/>
            </a:endParaRPr>
          </a:p>
          <a:p>
            <a:pPr algn="ctr" rtl="1"/>
            <a:r>
              <a:rPr lang="fa-IR" sz="2400" b="1" dirty="0">
                <a:effectLst>
                  <a:outerShdw blurRad="38100" dist="38100" dir="2700000" algn="tl">
                    <a:srgbClr val="000000">
                      <a:alpha val="43137"/>
                    </a:srgbClr>
                  </a:outerShdw>
                </a:effectLst>
                <a:cs typeface="B Nazanin" panose="00000400000000000000" pitchFamily="2" charset="-78"/>
              </a:rPr>
              <a:t>یک اصل ثابت + یک سلسله متغیرات</a:t>
            </a:r>
          </a:p>
          <a:p>
            <a:pPr algn="ctr" rtl="1"/>
            <a:endParaRPr lang="fa-IR" sz="3200" dirty="0">
              <a:cs typeface="B Nazanin" panose="00000400000000000000" pitchFamily="2" charset="-78"/>
            </a:endParaRPr>
          </a:p>
          <a:p>
            <a:pPr algn="ctr" rtl="1"/>
            <a:r>
              <a:rPr lang="fa-IR" dirty="0">
                <a:cs typeface="B Nazanin" panose="00000400000000000000" pitchFamily="2" charset="-78"/>
              </a:rPr>
              <a:t>	</a:t>
            </a:r>
          </a:p>
          <a:p>
            <a:pPr algn="ctr" rtl="1"/>
            <a:r>
              <a:rPr lang="fa-IR" sz="2000" b="1" dirty="0">
                <a:effectLst>
                  <a:outerShdw blurRad="38100" dist="38100" dir="2700000" algn="tl">
                    <a:srgbClr val="000000">
                      <a:alpha val="43137"/>
                    </a:srgbClr>
                  </a:outerShdw>
                </a:effectLst>
                <a:cs typeface="B Nazanin" panose="00000400000000000000" pitchFamily="2" charset="-78"/>
              </a:rPr>
              <a:t>اصل اولیه: </a:t>
            </a:r>
            <a:r>
              <a:rPr lang="fa-IR" sz="2000" b="1" dirty="0">
                <a:solidFill>
                  <a:srgbClr val="FF0000"/>
                </a:solidFill>
                <a:effectLst>
                  <a:outerShdw blurRad="38100" dist="38100" dir="2700000" algn="tl">
                    <a:srgbClr val="000000">
                      <a:alpha val="43137"/>
                    </a:srgbClr>
                  </a:outerShdw>
                </a:effectLst>
                <a:cs typeface="B Nazanin" panose="00000400000000000000" pitchFamily="2" charset="-78"/>
              </a:rPr>
              <a:t>اقدام ائمه بر ای تقویت دین + بر اساس قرآن و سنت   </a:t>
            </a:r>
          </a:p>
          <a:p>
            <a:pPr algn="ctr" rtl="1"/>
            <a:endParaRPr lang="fa-IR" sz="2000" b="1" dirty="0">
              <a:cs typeface="B Nazanin" panose="00000400000000000000" pitchFamily="2" charset="-78"/>
            </a:endParaRPr>
          </a:p>
          <a:p>
            <a:pPr algn="ctr" rtl="1"/>
            <a:r>
              <a:rPr lang="fa-IR" sz="2000" b="1" dirty="0" smtClean="0">
                <a:cs typeface="B Nazanin" panose="00000400000000000000" pitchFamily="2" charset="-78"/>
              </a:rPr>
              <a:t>مبنای </a:t>
            </a:r>
            <a:r>
              <a:rPr lang="fa-IR" sz="2000" b="1" dirty="0">
                <a:cs typeface="B Nazanin" panose="00000400000000000000" pitchFamily="2" charset="-78"/>
              </a:rPr>
              <a:t>بحث: همه مبحث دیگر روی آن قرار دارد</a:t>
            </a:r>
          </a:p>
          <a:p>
            <a:pPr algn="r" rtl="1"/>
            <a:endParaRPr lang="fa-IR" sz="3600" dirty="0">
              <a:cs typeface="B Nazanin" panose="00000400000000000000" pitchFamily="2" charset="-78"/>
            </a:endParaRPr>
          </a:p>
          <a:p>
            <a:pPr algn="r" rtl="1">
              <a:lnSpc>
                <a:spcPct val="170000"/>
              </a:lnSpc>
            </a:pPr>
            <a:r>
              <a:rPr lang="fa-IR" sz="2400" b="1" dirty="0">
                <a:solidFill>
                  <a:srgbClr val="C00000"/>
                </a:solidFill>
                <a:effectLst>
                  <a:outerShdw blurRad="38100" dist="38100" dir="2700000" algn="tl">
                    <a:srgbClr val="000000">
                      <a:alpha val="43137"/>
                    </a:srgbClr>
                  </a:outerShdw>
                </a:effectLst>
                <a:cs typeface="B Nazanin" panose="00000400000000000000" pitchFamily="2" charset="-78"/>
              </a:rPr>
              <a:t>سوال: پس چرا این یک نفر اینقدر رفتارها مختلف داشته است؟</a:t>
            </a:r>
          </a:p>
          <a:p>
            <a:pPr algn="ctr" rtl="1">
              <a:lnSpc>
                <a:spcPct val="170000"/>
              </a:lnSpc>
            </a:pPr>
            <a:r>
              <a:rPr lang="fa-IR" sz="2000" b="1" dirty="0">
                <a:cs typeface="B Nazanin" panose="00000400000000000000" pitchFamily="2" charset="-78"/>
              </a:rPr>
              <a:t>جواب: مهم ترین نکته «سیره شناسی»           </a:t>
            </a:r>
            <a:r>
              <a:rPr lang="fa-IR" sz="2000" b="1" dirty="0" smtClean="0">
                <a:cs typeface="B Nazanin" panose="00000400000000000000" pitchFamily="2" charset="-78"/>
              </a:rPr>
              <a:t>درک </a:t>
            </a:r>
            <a:r>
              <a:rPr lang="fa-IR" sz="2000" b="1" dirty="0">
                <a:cs typeface="B Nazanin" panose="00000400000000000000" pitchFamily="2" charset="-78"/>
              </a:rPr>
              <a:t>صحیح فضای حاکم بر هر </a:t>
            </a:r>
            <a:r>
              <a:rPr lang="fa-IR" sz="2000" b="1" dirty="0" smtClean="0">
                <a:cs typeface="B Nazanin" panose="00000400000000000000" pitchFamily="2" charset="-78"/>
              </a:rPr>
              <a:t>امام</a:t>
            </a:r>
          </a:p>
          <a:p>
            <a:pPr algn="ctr" rtl="1">
              <a:lnSpc>
                <a:spcPct val="170000"/>
              </a:lnSpc>
            </a:pPr>
            <a:r>
              <a:rPr lang="fa-IR" dirty="0" smtClean="0">
                <a:cs typeface="B Nazanin" panose="00000400000000000000" pitchFamily="2" charset="-78"/>
              </a:rPr>
              <a:t>هر </a:t>
            </a:r>
            <a:r>
              <a:rPr lang="fa-IR" dirty="0">
                <a:cs typeface="B Nazanin" panose="00000400000000000000" pitchFamily="2" charset="-78"/>
              </a:rPr>
              <a:t>یک از ائمه با توجه به شرایط خود، بهترین و کارآمدترین پلیتیک زمان خود  را زدند. </a:t>
            </a:r>
          </a:p>
          <a:p>
            <a:pPr algn="r" rtl="1"/>
            <a:endParaRPr lang="fa-IR" sz="2000" dirty="0">
              <a:cs typeface="B Nazanin" panose="00000400000000000000" pitchFamily="2" charset="-78"/>
            </a:endParaRPr>
          </a:p>
        </p:txBody>
      </p:sp>
      <p:sp>
        <p:nvSpPr>
          <p:cNvPr id="7" name="Down Arrow 6"/>
          <p:cNvSpPr/>
          <p:nvPr/>
        </p:nvSpPr>
        <p:spPr>
          <a:xfrm>
            <a:off x="3760785" y="2595883"/>
            <a:ext cx="451175" cy="473077"/>
          </a:xfrm>
          <a:prstGeom prst="downArrow">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solidFill>
                <a:prstClr val="black"/>
              </a:solidFill>
            </a:endParaRPr>
          </a:p>
        </p:txBody>
      </p:sp>
      <p:cxnSp>
        <p:nvCxnSpPr>
          <p:cNvPr id="8" name="Straight Arrow Connector 7"/>
          <p:cNvCxnSpPr/>
          <p:nvPr/>
        </p:nvCxnSpPr>
        <p:spPr>
          <a:xfrm flipH="1">
            <a:off x="3419872" y="5589240"/>
            <a:ext cx="43204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2354553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4099"/>
            <a:ext cx="9144000" cy="6862099"/>
          </a:xfrm>
          <a:prstGeom prst="rect">
            <a:avLst/>
          </a:prstGeom>
        </p:spPr>
      </p:pic>
      <p:sp>
        <p:nvSpPr>
          <p:cNvPr id="3" name="Rectangle 2"/>
          <p:cNvSpPr/>
          <p:nvPr/>
        </p:nvSpPr>
        <p:spPr>
          <a:xfrm>
            <a:off x="213269" y="397543"/>
            <a:ext cx="7095035" cy="6206929"/>
          </a:xfrm>
          <a:prstGeom prst="rect">
            <a:avLst/>
          </a:prstGeom>
          <a:ln w="12700">
            <a:solidFill>
              <a:schemeClr val="tx1">
                <a:lumMod val="65000"/>
                <a:lumOff val="35000"/>
              </a:schemeClr>
            </a:solidFill>
            <a:prstDash val="solid"/>
          </a:ln>
          <a:effectLst>
            <a:glow rad="1397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pic>
        <p:nvPicPr>
          <p:cNvPr id="4" name="Picture 3" descr="D:\Pic\45123.jpg"/>
          <p:cNvPicPr>
            <a:picLocks noChangeAspect="1" noChangeArrowheads="1"/>
          </p:cNvPicPr>
          <p:nvPr/>
        </p:nvPicPr>
        <p:blipFill>
          <a:blip r:embed="rId3" cstate="print"/>
          <a:srcRect/>
          <a:stretch>
            <a:fillRect/>
          </a:stretch>
        </p:blipFill>
        <p:spPr bwMode="auto">
          <a:xfrm rot="2664449">
            <a:off x="7625334" y="637199"/>
            <a:ext cx="1168237" cy="1183993"/>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179512" y="764704"/>
            <a:ext cx="7061636" cy="5592813"/>
          </a:xfrm>
          <a:prstGeom prst="rect">
            <a:avLst/>
          </a:prstGeom>
          <a:noFill/>
        </p:spPr>
        <p:txBody>
          <a:bodyPr wrap="square" rtlCol="0">
            <a:spAutoFit/>
          </a:bodyPr>
          <a:lstStyle/>
          <a:p>
            <a:pPr algn="ctr" rtl="1">
              <a:lnSpc>
                <a:spcPct val="115000"/>
              </a:lnSpc>
              <a:spcAft>
                <a:spcPts val="1000"/>
              </a:spcAft>
            </a:pPr>
            <a:r>
              <a:rPr lang="fa-IR" sz="3200" b="1" dirty="0">
                <a:effectLst>
                  <a:outerShdw blurRad="38100" dist="38100" dir="2700000" algn="tl">
                    <a:srgbClr val="000000">
                      <a:alpha val="43137"/>
                    </a:srgbClr>
                  </a:outerShdw>
                </a:effectLst>
                <a:ea typeface="Calibri"/>
                <a:cs typeface="B Nazanin" pitchFamily="2" charset="-78"/>
              </a:rPr>
              <a:t>امام صادق علیه </a:t>
            </a:r>
            <a:r>
              <a:rPr lang="fa-IR" sz="3200" b="1" dirty="0" smtClean="0">
                <a:effectLst>
                  <a:outerShdw blurRad="38100" dist="38100" dir="2700000" algn="tl">
                    <a:srgbClr val="000000">
                      <a:alpha val="43137"/>
                    </a:srgbClr>
                  </a:outerShdw>
                </a:effectLst>
                <a:ea typeface="Calibri"/>
                <a:cs typeface="B Nazanin" pitchFamily="2" charset="-78"/>
              </a:rPr>
              <a:t>السلام</a:t>
            </a:r>
          </a:p>
          <a:p>
            <a:pPr algn="ctr" rtl="1">
              <a:lnSpc>
                <a:spcPct val="115000"/>
              </a:lnSpc>
              <a:spcAft>
                <a:spcPts val="1000"/>
              </a:spcAft>
            </a:pPr>
            <a:endParaRPr lang="en-US" sz="1000" dirty="0">
              <a:effectLst>
                <a:outerShdw blurRad="38100" dist="38100" dir="2700000" algn="tl">
                  <a:srgbClr val="000000">
                    <a:alpha val="43137"/>
                  </a:srgbClr>
                </a:outerShdw>
              </a:effectLst>
              <a:ea typeface="Calibri"/>
              <a:cs typeface="B Nazanin" pitchFamily="2" charset="-78"/>
            </a:endParaRPr>
          </a:p>
          <a:p>
            <a:pPr marR="0" algn="r" rtl="1">
              <a:lnSpc>
                <a:spcPct val="115000"/>
              </a:lnSpc>
              <a:spcBef>
                <a:spcPts val="0"/>
              </a:spcBef>
              <a:spcAft>
                <a:spcPts val="1000"/>
              </a:spcAft>
            </a:pPr>
            <a:r>
              <a:rPr lang="fa-IR" sz="2800" b="1" dirty="0" smtClean="0">
                <a:solidFill>
                  <a:srgbClr val="C00000"/>
                </a:solidFill>
                <a:effectLst>
                  <a:outerShdw blurRad="38100" dist="38100" dir="2700000" algn="tl">
                    <a:srgbClr val="000000">
                      <a:alpha val="43137"/>
                    </a:srgbClr>
                  </a:outerShdw>
                </a:effectLst>
                <a:ea typeface="Calibri"/>
                <a:cs typeface="B Nazanin" pitchFamily="2" charset="-78"/>
              </a:rPr>
              <a:t>فرصت </a:t>
            </a:r>
            <a:r>
              <a:rPr lang="fa-IR" sz="2800" b="1" dirty="0">
                <a:solidFill>
                  <a:srgbClr val="C00000"/>
                </a:solidFill>
                <a:effectLst>
                  <a:outerShdw blurRad="38100" dist="38100" dir="2700000" algn="tl">
                    <a:srgbClr val="000000">
                      <a:alpha val="43137"/>
                    </a:srgbClr>
                  </a:outerShdw>
                </a:effectLst>
                <a:ea typeface="Calibri"/>
                <a:cs typeface="B Nazanin" pitchFamily="2" charset="-78"/>
              </a:rPr>
              <a:t>طلایی امام </a:t>
            </a:r>
            <a:r>
              <a:rPr lang="fa-IR" sz="2800" b="1" dirty="0" smtClean="0">
                <a:solidFill>
                  <a:srgbClr val="C00000"/>
                </a:solidFill>
                <a:effectLst>
                  <a:outerShdw blurRad="38100" dist="38100" dir="2700000" algn="tl">
                    <a:srgbClr val="000000">
                      <a:alpha val="43137"/>
                    </a:srgbClr>
                  </a:outerShdw>
                </a:effectLst>
                <a:ea typeface="Calibri"/>
                <a:cs typeface="B Nazanin" pitchFamily="2" charset="-78"/>
              </a:rPr>
              <a:t>صادق</a:t>
            </a:r>
          </a:p>
          <a:p>
            <a:pPr marR="0" algn="r" rtl="1">
              <a:lnSpc>
                <a:spcPct val="115000"/>
              </a:lnSpc>
              <a:spcBef>
                <a:spcPts val="0"/>
              </a:spcBef>
              <a:spcAft>
                <a:spcPts val="1000"/>
              </a:spcAft>
            </a:pPr>
            <a:endParaRPr lang="fa-IR" b="1" dirty="0" smtClean="0">
              <a:solidFill>
                <a:srgbClr val="C00000"/>
              </a:solidFill>
              <a:effectLst>
                <a:outerShdw blurRad="38100" dist="38100" dir="2700000" algn="tl">
                  <a:srgbClr val="000000">
                    <a:alpha val="43137"/>
                  </a:srgbClr>
                </a:outerShdw>
              </a:effectLst>
              <a:ea typeface="Calibri"/>
              <a:cs typeface="B Nazanin" pitchFamily="2" charset="-78"/>
            </a:endParaRPr>
          </a:p>
          <a:p>
            <a:pPr marR="0" algn="r" rtl="1">
              <a:lnSpc>
                <a:spcPct val="115000"/>
              </a:lnSpc>
              <a:spcBef>
                <a:spcPts val="0"/>
              </a:spcBef>
              <a:spcAft>
                <a:spcPts val="1000"/>
              </a:spcAft>
            </a:pPr>
            <a:r>
              <a:rPr lang="fa-IR" sz="2200" b="1" dirty="0" smtClean="0">
                <a:effectLst>
                  <a:outerShdw blurRad="38100" dist="38100" dir="2700000" algn="tl">
                    <a:srgbClr val="000000">
                      <a:alpha val="43137"/>
                    </a:srgbClr>
                  </a:outerShdw>
                </a:effectLst>
                <a:ea typeface="Calibri"/>
                <a:cs typeface="B Nazanin" pitchFamily="2" charset="-78"/>
              </a:rPr>
              <a:t>شبهه اول: </a:t>
            </a:r>
          </a:p>
          <a:p>
            <a:pPr lvl="1" algn="r" rtl="1">
              <a:lnSpc>
                <a:spcPct val="115000"/>
              </a:lnSpc>
              <a:spcAft>
                <a:spcPts val="1000"/>
              </a:spcAft>
            </a:pPr>
            <a:r>
              <a:rPr lang="fa-IR" sz="2200" dirty="0" smtClean="0">
                <a:ea typeface="Calibri"/>
                <a:cs typeface="B Nazanin" pitchFamily="2" charset="-78"/>
              </a:rPr>
              <a:t>چرا </a:t>
            </a:r>
            <a:r>
              <a:rPr lang="fa-IR" sz="2200" dirty="0">
                <a:ea typeface="Calibri"/>
                <a:cs typeface="B Nazanin" pitchFamily="2" charset="-78"/>
              </a:rPr>
              <a:t>ظاهر زندگی امام صادق با امیرالمومنین متفاوت است؟ </a:t>
            </a:r>
            <a:endParaRPr lang="fa-IR" sz="2200" dirty="0" smtClean="0">
              <a:ea typeface="Calibri"/>
              <a:cs typeface="B Nazanin" pitchFamily="2" charset="-78"/>
            </a:endParaRPr>
          </a:p>
          <a:p>
            <a:pPr lvl="1" algn="r" rtl="1">
              <a:lnSpc>
                <a:spcPct val="115000"/>
              </a:lnSpc>
              <a:spcAft>
                <a:spcPts val="1000"/>
              </a:spcAft>
            </a:pPr>
            <a:endParaRPr lang="en-US" sz="900" dirty="0">
              <a:ea typeface="Calibri"/>
              <a:cs typeface="B Nazanin" pitchFamily="2" charset="-78"/>
            </a:endParaRPr>
          </a:p>
          <a:p>
            <a:pPr algn="r" rtl="1">
              <a:lnSpc>
                <a:spcPct val="115000"/>
              </a:lnSpc>
              <a:spcAft>
                <a:spcPts val="1000"/>
              </a:spcAft>
            </a:pPr>
            <a:r>
              <a:rPr lang="fa-IR" sz="2400" b="1" dirty="0">
                <a:effectLst>
                  <a:outerShdw blurRad="38100" dist="38100" dir="2700000" algn="tl">
                    <a:srgbClr val="000000">
                      <a:alpha val="43137"/>
                    </a:srgbClr>
                  </a:outerShdw>
                </a:effectLst>
                <a:ea typeface="Calibri"/>
                <a:cs typeface="B Nazanin" pitchFamily="2" charset="-78"/>
              </a:rPr>
              <a:t>پاسخ:</a:t>
            </a:r>
            <a:endParaRPr lang="en-US" sz="2400" b="1" dirty="0">
              <a:effectLst>
                <a:outerShdw blurRad="38100" dist="38100" dir="2700000" algn="tl">
                  <a:srgbClr val="000000">
                    <a:alpha val="43137"/>
                  </a:srgbClr>
                </a:outerShdw>
              </a:effectLst>
              <a:ea typeface="Calibri"/>
              <a:cs typeface="B Nazanin" pitchFamily="2" charset="-78"/>
            </a:endParaRPr>
          </a:p>
          <a:p>
            <a:pPr lvl="1" algn="r" rtl="1">
              <a:lnSpc>
                <a:spcPct val="115000"/>
              </a:lnSpc>
              <a:spcAft>
                <a:spcPts val="1000"/>
              </a:spcAft>
            </a:pPr>
            <a:r>
              <a:rPr lang="fa-IR" sz="2000" dirty="0">
                <a:ea typeface="Calibri"/>
                <a:cs typeface="B Nazanin" pitchFamily="2" charset="-78"/>
              </a:rPr>
              <a:t>1.تفاوت زمان و مکان</a:t>
            </a:r>
            <a:endParaRPr lang="en-US" sz="2000" dirty="0">
              <a:ea typeface="Calibri"/>
              <a:cs typeface="B Nazanin" pitchFamily="2" charset="-78"/>
            </a:endParaRPr>
          </a:p>
          <a:p>
            <a:pPr lvl="1" algn="r" rtl="1">
              <a:lnSpc>
                <a:spcPct val="115000"/>
              </a:lnSpc>
              <a:spcAft>
                <a:spcPts val="1000"/>
              </a:spcAft>
            </a:pPr>
            <a:r>
              <a:rPr lang="fa-IR" sz="2000" dirty="0">
                <a:ea typeface="Calibri"/>
                <a:cs typeface="B Nazanin" pitchFamily="2" charset="-78"/>
              </a:rPr>
              <a:t>2.اصول ثابت: </a:t>
            </a:r>
            <a:r>
              <a:rPr lang="fa-IR" dirty="0">
                <a:ea typeface="Calibri"/>
                <a:cs typeface="B Nazanin" pitchFamily="2" charset="-78"/>
              </a:rPr>
              <a:t>مواسات، همدردی، انصاف، عدالت، زهد، عزت نفس، بلند نظری و مناعت طبع</a:t>
            </a:r>
            <a:endParaRPr lang="en-US" dirty="0">
              <a:ea typeface="Calibri"/>
              <a:cs typeface="B Nazanin" pitchFamily="2" charset="-78"/>
            </a:endParaRPr>
          </a:p>
          <a:p>
            <a:endParaRPr lang="en-US" sz="2800" dirty="0"/>
          </a:p>
        </p:txBody>
      </p:sp>
    </p:spTree>
    <p:extLst>
      <p:ext uri="{BB962C8B-B14F-4D97-AF65-F5344CB8AC3E}">
        <p14:creationId xmlns:p14="http://schemas.microsoft.com/office/powerpoint/2010/main" val="3626130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4099"/>
            <a:ext cx="9144000" cy="6862099"/>
          </a:xfrm>
          <a:prstGeom prst="rect">
            <a:avLst/>
          </a:prstGeom>
        </p:spPr>
      </p:pic>
      <p:sp>
        <p:nvSpPr>
          <p:cNvPr id="3" name="Rectangle 2"/>
          <p:cNvSpPr/>
          <p:nvPr/>
        </p:nvSpPr>
        <p:spPr>
          <a:xfrm>
            <a:off x="213269" y="397543"/>
            <a:ext cx="7095035" cy="6206929"/>
          </a:xfrm>
          <a:prstGeom prst="rect">
            <a:avLst/>
          </a:prstGeom>
          <a:ln w="12700">
            <a:solidFill>
              <a:schemeClr val="tx1">
                <a:lumMod val="65000"/>
                <a:lumOff val="35000"/>
              </a:schemeClr>
            </a:solidFill>
            <a:prstDash val="solid"/>
          </a:ln>
          <a:effectLst>
            <a:glow rad="1397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pic>
        <p:nvPicPr>
          <p:cNvPr id="4" name="Picture 3" descr="D:\Pic\45123.jpg"/>
          <p:cNvPicPr>
            <a:picLocks noChangeAspect="1" noChangeArrowheads="1"/>
          </p:cNvPicPr>
          <p:nvPr/>
        </p:nvPicPr>
        <p:blipFill>
          <a:blip r:embed="rId3" cstate="print"/>
          <a:srcRect/>
          <a:stretch>
            <a:fillRect/>
          </a:stretch>
        </p:blipFill>
        <p:spPr bwMode="auto">
          <a:xfrm rot="2664449">
            <a:off x="7625334" y="637199"/>
            <a:ext cx="1168237" cy="1183993"/>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484422" y="908720"/>
            <a:ext cx="6552728" cy="5677708"/>
          </a:xfrm>
          <a:prstGeom prst="rect">
            <a:avLst/>
          </a:prstGeom>
          <a:noFill/>
        </p:spPr>
        <p:txBody>
          <a:bodyPr wrap="square" rtlCol="0">
            <a:spAutoFit/>
          </a:bodyPr>
          <a:lstStyle/>
          <a:p>
            <a:pPr algn="r" rtl="1">
              <a:lnSpc>
                <a:spcPct val="115000"/>
              </a:lnSpc>
              <a:spcAft>
                <a:spcPts val="1000"/>
              </a:spcAft>
            </a:pPr>
            <a:r>
              <a:rPr lang="fa-IR" sz="2400" b="1" dirty="0">
                <a:effectLst>
                  <a:outerShdw blurRad="38100" dist="38100" dir="2700000" algn="tl">
                    <a:srgbClr val="000000">
                      <a:alpha val="43137"/>
                    </a:srgbClr>
                  </a:outerShdw>
                </a:effectLst>
                <a:ea typeface="Calibri"/>
                <a:cs typeface="B Nazanin" pitchFamily="2" charset="-78"/>
              </a:rPr>
              <a:t>شبهه </a:t>
            </a:r>
            <a:r>
              <a:rPr lang="fa-IR" sz="2400" b="1" dirty="0" smtClean="0">
                <a:effectLst>
                  <a:outerShdw blurRad="38100" dist="38100" dir="2700000" algn="tl">
                    <a:srgbClr val="000000">
                      <a:alpha val="43137"/>
                    </a:srgbClr>
                  </a:outerShdw>
                </a:effectLst>
                <a:ea typeface="Calibri"/>
                <a:cs typeface="B Nazanin" pitchFamily="2" charset="-78"/>
              </a:rPr>
              <a:t>دوم: </a:t>
            </a:r>
          </a:p>
          <a:p>
            <a:pPr lvl="1" algn="r" rtl="1">
              <a:lnSpc>
                <a:spcPct val="115000"/>
              </a:lnSpc>
              <a:spcAft>
                <a:spcPts val="1000"/>
              </a:spcAft>
            </a:pPr>
            <a:r>
              <a:rPr lang="fa-IR" sz="2400" dirty="0" smtClean="0">
                <a:ea typeface="Calibri"/>
                <a:cs typeface="B Nazanin" pitchFamily="2" charset="-78"/>
              </a:rPr>
              <a:t>چرا </a:t>
            </a:r>
            <a:r>
              <a:rPr lang="fa-IR" sz="2400" dirty="0">
                <a:ea typeface="Calibri"/>
                <a:cs typeface="B Nazanin" pitchFamily="2" charset="-78"/>
              </a:rPr>
              <a:t>امام قیام نفرمودند و به امر تعلیم و تربیت اهتمام نمودند</a:t>
            </a:r>
            <a:r>
              <a:rPr lang="fa-IR" sz="2400" dirty="0" smtClean="0">
                <a:ea typeface="Calibri"/>
                <a:cs typeface="B Nazanin" pitchFamily="2" charset="-78"/>
              </a:rPr>
              <a:t>؟</a:t>
            </a:r>
          </a:p>
          <a:p>
            <a:pPr lvl="1" algn="r" rtl="1">
              <a:lnSpc>
                <a:spcPct val="115000"/>
              </a:lnSpc>
              <a:spcAft>
                <a:spcPts val="1000"/>
              </a:spcAft>
            </a:pPr>
            <a:endParaRPr lang="en-US" sz="1000" dirty="0">
              <a:ea typeface="Calibri"/>
              <a:cs typeface="B Nazanin" pitchFamily="2" charset="-78"/>
            </a:endParaRPr>
          </a:p>
          <a:p>
            <a:pPr algn="r" rtl="1">
              <a:lnSpc>
                <a:spcPct val="115000"/>
              </a:lnSpc>
              <a:spcAft>
                <a:spcPts val="1000"/>
              </a:spcAft>
            </a:pPr>
            <a:r>
              <a:rPr lang="fa-IR" sz="2400" b="1" dirty="0">
                <a:effectLst>
                  <a:outerShdw blurRad="38100" dist="38100" dir="2700000" algn="tl">
                    <a:srgbClr val="000000">
                      <a:alpha val="43137"/>
                    </a:srgbClr>
                  </a:outerShdw>
                </a:effectLst>
                <a:ea typeface="Calibri"/>
                <a:cs typeface="B Nazanin" pitchFamily="2" charset="-78"/>
              </a:rPr>
              <a:t>پاسخ</a:t>
            </a:r>
            <a:r>
              <a:rPr lang="fa-IR" sz="2400" b="1" dirty="0" smtClean="0">
                <a:effectLst>
                  <a:outerShdw blurRad="38100" dist="38100" dir="2700000" algn="tl">
                    <a:srgbClr val="000000">
                      <a:alpha val="43137"/>
                    </a:srgbClr>
                  </a:outerShdw>
                </a:effectLst>
                <a:ea typeface="Calibri"/>
                <a:cs typeface="B Nazanin" pitchFamily="2" charset="-78"/>
              </a:rPr>
              <a:t>:</a:t>
            </a:r>
          </a:p>
          <a:p>
            <a:pPr algn="r" rtl="1">
              <a:lnSpc>
                <a:spcPct val="115000"/>
              </a:lnSpc>
              <a:spcAft>
                <a:spcPts val="1000"/>
              </a:spcAft>
            </a:pPr>
            <a:endParaRPr lang="en-US" sz="1050" b="1" dirty="0">
              <a:effectLst>
                <a:outerShdw blurRad="38100" dist="38100" dir="2700000" algn="tl">
                  <a:srgbClr val="000000">
                    <a:alpha val="43137"/>
                  </a:srgbClr>
                </a:outerShdw>
              </a:effectLst>
              <a:ea typeface="Calibri"/>
              <a:cs typeface="B Nazanin" pitchFamily="2" charset="-78"/>
            </a:endParaRPr>
          </a:p>
          <a:p>
            <a:pPr marL="800100" lvl="1" indent="-342900" algn="r" rtl="1">
              <a:spcAft>
                <a:spcPts val="1000"/>
              </a:spcAft>
              <a:buFont typeface="Wingdings" panose="05000000000000000000" pitchFamily="2" charset="2"/>
              <a:buChar char="q"/>
            </a:pPr>
            <a:r>
              <a:rPr lang="fa-IR" sz="2000" dirty="0">
                <a:ea typeface="Calibri"/>
                <a:cs typeface="B Nazanin" pitchFamily="2" charset="-78"/>
              </a:rPr>
              <a:t>علل امتناع امام از قیام: تاثیر بیشتر برای اسلام</a:t>
            </a:r>
            <a:endParaRPr lang="en-US" sz="2000" dirty="0">
              <a:ea typeface="Calibri"/>
              <a:cs typeface="B Nazanin" pitchFamily="2" charset="-78"/>
            </a:endParaRPr>
          </a:p>
          <a:p>
            <a:pPr marL="800100" lvl="1" indent="-342900" algn="r" rtl="1">
              <a:spcAft>
                <a:spcPts val="1000"/>
              </a:spcAft>
              <a:buFont typeface="Wingdings" panose="05000000000000000000" pitchFamily="2" charset="2"/>
              <a:buChar char="q"/>
            </a:pPr>
            <a:r>
              <a:rPr lang="fa-IR" sz="2000" dirty="0">
                <a:ea typeface="Calibri"/>
                <a:cs typeface="B Nazanin" pitchFamily="2" charset="-78"/>
              </a:rPr>
              <a:t>اوضاع اجتماعی:  ابهامات و پیچیدگی های فکری و روحی</a:t>
            </a:r>
            <a:r>
              <a:rPr lang="fa-IR" sz="2000" dirty="0" smtClean="0">
                <a:ea typeface="Calibri"/>
                <a:cs typeface="B Nazanin" pitchFamily="2" charset="-78"/>
              </a:rPr>
              <a:t>:</a:t>
            </a:r>
          </a:p>
          <a:p>
            <a:pPr lvl="2" algn="r" rtl="1">
              <a:spcAft>
                <a:spcPts val="1000"/>
              </a:spcAft>
            </a:pPr>
            <a:r>
              <a:rPr lang="fa-IR" dirty="0" smtClean="0">
                <a:solidFill>
                  <a:srgbClr val="FF0000"/>
                </a:solidFill>
                <a:ea typeface="Calibri"/>
                <a:cs typeface="B Nazanin" pitchFamily="2" charset="-78"/>
              </a:rPr>
              <a:t> </a:t>
            </a:r>
            <a:r>
              <a:rPr lang="fa-IR" dirty="0">
                <a:solidFill>
                  <a:schemeClr val="accent3">
                    <a:lumMod val="50000"/>
                  </a:schemeClr>
                </a:solidFill>
                <a:ea typeface="Calibri"/>
                <a:cs typeface="B Nazanin" pitchFamily="2" charset="-78"/>
              </a:rPr>
              <a:t>ایجاد جریان های فکری مختلف </a:t>
            </a:r>
            <a:r>
              <a:rPr lang="fa-IR" dirty="0">
                <a:solidFill>
                  <a:schemeClr val="accent1">
                    <a:lumMod val="75000"/>
                  </a:schemeClr>
                </a:solidFill>
                <a:ea typeface="Calibri"/>
                <a:cs typeface="B Nazanin" pitchFamily="2" charset="-78"/>
              </a:rPr>
              <a:t>( زنادقه، متصوفه، نحله های فقهی، قُراء و ...)</a:t>
            </a:r>
            <a:endParaRPr lang="en-US" dirty="0">
              <a:solidFill>
                <a:schemeClr val="accent1">
                  <a:lumMod val="75000"/>
                </a:schemeClr>
              </a:solidFill>
              <a:ea typeface="Calibri"/>
              <a:cs typeface="B Nazanin" pitchFamily="2" charset="-78"/>
            </a:endParaRPr>
          </a:p>
          <a:p>
            <a:pPr marL="800100" lvl="1" indent="-342900" algn="r" rtl="1">
              <a:spcAft>
                <a:spcPts val="1000"/>
              </a:spcAft>
              <a:buFont typeface="Wingdings" panose="05000000000000000000" pitchFamily="2" charset="2"/>
              <a:buChar char="q"/>
            </a:pPr>
            <a:r>
              <a:rPr lang="fa-IR" sz="2000" dirty="0">
                <a:ea typeface="Calibri"/>
                <a:cs typeface="B Nazanin" pitchFamily="2" charset="-78"/>
              </a:rPr>
              <a:t>حوادث سیاسی</a:t>
            </a:r>
            <a:endParaRPr lang="en-US" sz="2000" dirty="0">
              <a:ea typeface="Calibri"/>
              <a:cs typeface="B Nazanin" pitchFamily="2" charset="-78"/>
            </a:endParaRPr>
          </a:p>
          <a:p>
            <a:pPr marL="800100" lvl="1" indent="-342900" algn="r" rtl="1">
              <a:spcAft>
                <a:spcPts val="1000"/>
              </a:spcAft>
              <a:buFont typeface="Wingdings" panose="05000000000000000000" pitchFamily="2" charset="2"/>
              <a:buChar char="q"/>
            </a:pPr>
            <a:r>
              <a:rPr lang="fa-IR" sz="2000" dirty="0">
                <a:ea typeface="Calibri"/>
                <a:cs typeface="B Nazanin" pitchFamily="2" charset="-78"/>
              </a:rPr>
              <a:t>مقایسه زمان امام صادق (ع) با امام حسین (ع) </a:t>
            </a:r>
            <a:endParaRPr lang="fa-IR" sz="2000" dirty="0" smtClean="0">
              <a:ea typeface="Calibri"/>
              <a:cs typeface="B Nazanin" pitchFamily="2" charset="-78"/>
            </a:endParaRPr>
          </a:p>
          <a:p>
            <a:pPr lvl="2" algn="r" rtl="1">
              <a:spcAft>
                <a:spcPts val="1000"/>
              </a:spcAft>
            </a:pPr>
            <a:r>
              <a:rPr lang="fa-IR" dirty="0" smtClean="0">
                <a:solidFill>
                  <a:schemeClr val="accent3">
                    <a:lumMod val="50000"/>
                  </a:schemeClr>
                </a:solidFill>
                <a:ea typeface="Calibri"/>
                <a:cs typeface="B Nazanin" pitchFamily="2" charset="-78"/>
              </a:rPr>
              <a:t>(</a:t>
            </a:r>
            <a:r>
              <a:rPr lang="fa-IR" dirty="0">
                <a:solidFill>
                  <a:schemeClr val="accent3">
                    <a:lumMod val="50000"/>
                  </a:schemeClr>
                </a:solidFill>
                <a:ea typeface="Calibri"/>
                <a:cs typeface="B Nazanin" pitchFamily="2" charset="-78"/>
              </a:rPr>
              <a:t>ایجاد آزادی فکر و عقیده- رواج شور و نشاط علمی)</a:t>
            </a:r>
            <a:endParaRPr lang="en-US" dirty="0">
              <a:solidFill>
                <a:schemeClr val="accent3">
                  <a:lumMod val="50000"/>
                </a:schemeClr>
              </a:solidFill>
              <a:ea typeface="Calibri"/>
              <a:cs typeface="B Nazanin" pitchFamily="2" charset="-78"/>
            </a:endParaRPr>
          </a:p>
          <a:p>
            <a:pPr marL="800100" lvl="1" indent="-342900" algn="r" rtl="1">
              <a:spcAft>
                <a:spcPts val="1000"/>
              </a:spcAft>
              <a:buFont typeface="Wingdings" panose="05000000000000000000" pitchFamily="2" charset="2"/>
              <a:buChar char="q"/>
            </a:pPr>
            <a:r>
              <a:rPr lang="fa-IR" sz="2000" dirty="0">
                <a:ea typeface="Calibri"/>
                <a:cs typeface="B Nazanin" pitchFamily="2" charset="-78"/>
              </a:rPr>
              <a:t>عوامل موثر در نشاط علمی امام صادق(ع)</a:t>
            </a:r>
            <a:endParaRPr lang="en-US" sz="2000" dirty="0">
              <a:ea typeface="Calibri"/>
              <a:cs typeface="B Nazanin" pitchFamily="2" charset="-78"/>
            </a:endParaRPr>
          </a:p>
          <a:p>
            <a:endParaRPr lang="en-US" sz="2000" dirty="0">
              <a:cs typeface="B Nazanin" pitchFamily="2" charset="-78"/>
            </a:endParaRPr>
          </a:p>
        </p:txBody>
      </p:sp>
    </p:spTree>
    <p:extLst>
      <p:ext uri="{BB962C8B-B14F-4D97-AF65-F5344CB8AC3E}">
        <p14:creationId xmlns:p14="http://schemas.microsoft.com/office/powerpoint/2010/main" val="8973684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4099"/>
            <a:ext cx="9144000" cy="6862099"/>
          </a:xfrm>
          <a:prstGeom prst="rect">
            <a:avLst/>
          </a:prstGeom>
        </p:spPr>
      </p:pic>
      <p:sp>
        <p:nvSpPr>
          <p:cNvPr id="3" name="Rectangle 2"/>
          <p:cNvSpPr/>
          <p:nvPr/>
        </p:nvSpPr>
        <p:spPr>
          <a:xfrm>
            <a:off x="213269" y="397543"/>
            <a:ext cx="7095035" cy="6206929"/>
          </a:xfrm>
          <a:prstGeom prst="rect">
            <a:avLst/>
          </a:prstGeom>
          <a:ln w="12700">
            <a:solidFill>
              <a:schemeClr val="tx1">
                <a:lumMod val="65000"/>
                <a:lumOff val="35000"/>
              </a:schemeClr>
            </a:solidFill>
            <a:prstDash val="solid"/>
          </a:ln>
          <a:effectLst>
            <a:glow rad="1397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pic>
        <p:nvPicPr>
          <p:cNvPr id="4" name="Picture 3" descr="D:\Pic\45123.jpg"/>
          <p:cNvPicPr>
            <a:picLocks noChangeAspect="1" noChangeArrowheads="1"/>
          </p:cNvPicPr>
          <p:nvPr/>
        </p:nvPicPr>
        <p:blipFill>
          <a:blip r:embed="rId3" cstate="print"/>
          <a:srcRect/>
          <a:stretch>
            <a:fillRect/>
          </a:stretch>
        </p:blipFill>
        <p:spPr bwMode="auto">
          <a:xfrm rot="2664449">
            <a:off x="7625334" y="637199"/>
            <a:ext cx="1168237" cy="1183993"/>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194548" y="1484784"/>
            <a:ext cx="6713622" cy="3447098"/>
          </a:xfrm>
          <a:prstGeom prst="rect">
            <a:avLst/>
          </a:prstGeom>
          <a:noFill/>
        </p:spPr>
        <p:txBody>
          <a:bodyPr wrap="square" rtlCol="0">
            <a:spAutoFit/>
          </a:bodyPr>
          <a:lstStyle/>
          <a:p>
            <a:pPr algn="r" rtl="1"/>
            <a:r>
              <a:rPr lang="fa-IR" sz="2400" b="1" dirty="0">
                <a:effectLst>
                  <a:outerShdw blurRad="38100" dist="38100" dir="2700000" algn="tl">
                    <a:srgbClr val="000000">
                      <a:alpha val="43137"/>
                    </a:srgbClr>
                  </a:outerShdw>
                </a:effectLst>
                <a:cs typeface="B Nazanin" panose="00000400000000000000" pitchFamily="2" charset="-78"/>
              </a:rPr>
              <a:t>شبهه سوم: چرا امام حکومت را نپذیرفتند؟</a:t>
            </a:r>
          </a:p>
          <a:p>
            <a:pPr algn="r" rtl="1"/>
            <a:endParaRPr lang="fa-IR" sz="4000" dirty="0">
              <a:cs typeface="B Nazanin" panose="00000400000000000000" pitchFamily="2" charset="-78"/>
            </a:endParaRPr>
          </a:p>
          <a:p>
            <a:pPr algn="r" rtl="1">
              <a:lnSpc>
                <a:spcPct val="150000"/>
              </a:lnSpc>
            </a:pPr>
            <a:r>
              <a:rPr lang="fa-IR" sz="2000" dirty="0" smtClean="0">
                <a:cs typeface="B Nazanin" panose="00000400000000000000" pitchFamily="2" charset="-78"/>
              </a:rPr>
              <a:t>1. اگر </a:t>
            </a:r>
            <a:r>
              <a:rPr lang="fa-IR" sz="2000" dirty="0">
                <a:cs typeface="B Nazanin" panose="00000400000000000000" pitchFamily="2" charset="-78"/>
              </a:rPr>
              <a:t>امر دایر بود میان ایجاد مکتب تشیع و حکمرانی و زمامداری جامع اسلامی: </a:t>
            </a:r>
            <a:endParaRPr lang="fa-IR" sz="2000" dirty="0" smtClean="0">
              <a:cs typeface="B Nazanin" panose="00000400000000000000" pitchFamily="2" charset="-78"/>
            </a:endParaRPr>
          </a:p>
          <a:p>
            <a:pPr lvl="1" algn="r" rtl="1">
              <a:lnSpc>
                <a:spcPct val="150000"/>
              </a:lnSpc>
            </a:pPr>
            <a:r>
              <a:rPr lang="fa-IR" sz="2000" dirty="0" smtClean="0">
                <a:cs typeface="B Nazanin" panose="00000400000000000000" pitchFamily="2" charset="-78"/>
              </a:rPr>
              <a:t>قطعا </a:t>
            </a:r>
            <a:r>
              <a:rPr lang="fa-IR" sz="2000" dirty="0">
                <a:cs typeface="B Nazanin" panose="00000400000000000000" pitchFamily="2" charset="-78"/>
              </a:rPr>
              <a:t>آثار ایجاد نهضت علمی بیشتر بود.</a:t>
            </a:r>
          </a:p>
          <a:p>
            <a:pPr algn="r" rtl="1">
              <a:lnSpc>
                <a:spcPct val="150000"/>
              </a:lnSpc>
            </a:pPr>
            <a:endParaRPr lang="fa-IR" sz="2000" dirty="0" smtClean="0">
              <a:cs typeface="B Nazanin" panose="00000400000000000000" pitchFamily="2" charset="-78"/>
            </a:endParaRPr>
          </a:p>
          <a:p>
            <a:pPr algn="r" rtl="1">
              <a:lnSpc>
                <a:spcPct val="150000"/>
              </a:lnSpc>
            </a:pPr>
            <a:r>
              <a:rPr lang="fa-IR" sz="2000" dirty="0" smtClean="0">
                <a:cs typeface="B Nazanin" panose="00000400000000000000" pitchFamily="2" charset="-78"/>
              </a:rPr>
              <a:t>2. فرض </a:t>
            </a:r>
            <a:r>
              <a:rPr lang="fa-IR" sz="2000" dirty="0">
                <a:cs typeface="B Nazanin" panose="00000400000000000000" pitchFamily="2" charset="-78"/>
              </a:rPr>
              <a:t>اول اساسا ایرار دارد: </a:t>
            </a:r>
            <a:endParaRPr lang="fa-IR" sz="2000" dirty="0" smtClean="0">
              <a:cs typeface="B Nazanin" panose="00000400000000000000" pitchFamily="2" charset="-78"/>
            </a:endParaRPr>
          </a:p>
          <a:p>
            <a:pPr lvl="1" algn="r" rtl="1">
              <a:lnSpc>
                <a:spcPct val="150000"/>
              </a:lnSpc>
            </a:pPr>
            <a:r>
              <a:rPr lang="fa-IR" sz="2000" dirty="0" smtClean="0">
                <a:cs typeface="B Nazanin" panose="00000400000000000000" pitchFamily="2" charset="-78"/>
              </a:rPr>
              <a:t>فی </a:t>
            </a:r>
            <a:r>
              <a:rPr lang="fa-IR" sz="2000" dirty="0">
                <a:cs typeface="B Nazanin" panose="00000400000000000000" pitchFamily="2" charset="-78"/>
              </a:rPr>
              <a:t>الواقع فقدان وجود شرایط برای حکمرانی و زمامداری امام صادق</a:t>
            </a:r>
            <a:endParaRPr lang="fa-IR" sz="2000" dirty="0">
              <a:cs typeface="B Nazanin" panose="00000400000000000000" pitchFamily="2" charset="-78"/>
            </a:endParaRPr>
          </a:p>
        </p:txBody>
      </p:sp>
    </p:spTree>
    <p:extLst>
      <p:ext uri="{BB962C8B-B14F-4D97-AF65-F5344CB8AC3E}">
        <p14:creationId xmlns:p14="http://schemas.microsoft.com/office/powerpoint/2010/main" val="25254163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4099"/>
            <a:ext cx="9144000" cy="6862099"/>
          </a:xfrm>
          <a:prstGeom prst="rect">
            <a:avLst/>
          </a:prstGeom>
        </p:spPr>
      </p:pic>
      <p:sp>
        <p:nvSpPr>
          <p:cNvPr id="3" name="Rectangle 2"/>
          <p:cNvSpPr/>
          <p:nvPr/>
        </p:nvSpPr>
        <p:spPr>
          <a:xfrm>
            <a:off x="213269" y="397543"/>
            <a:ext cx="7095035" cy="6206929"/>
          </a:xfrm>
          <a:prstGeom prst="rect">
            <a:avLst/>
          </a:prstGeom>
          <a:ln w="12700">
            <a:solidFill>
              <a:schemeClr val="tx1">
                <a:lumMod val="65000"/>
                <a:lumOff val="35000"/>
              </a:schemeClr>
            </a:solidFill>
            <a:prstDash val="solid"/>
          </a:ln>
          <a:effectLst>
            <a:glow rad="1397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pic>
        <p:nvPicPr>
          <p:cNvPr id="4" name="Picture 3" descr="D:\Pic\45123.jpg"/>
          <p:cNvPicPr>
            <a:picLocks noChangeAspect="1" noChangeArrowheads="1"/>
          </p:cNvPicPr>
          <p:nvPr/>
        </p:nvPicPr>
        <p:blipFill>
          <a:blip r:embed="rId3" cstate="print"/>
          <a:srcRect/>
          <a:stretch>
            <a:fillRect/>
          </a:stretch>
        </p:blipFill>
        <p:spPr bwMode="auto">
          <a:xfrm rot="2664449">
            <a:off x="7625334" y="637199"/>
            <a:ext cx="1168237" cy="1183993"/>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213269" y="589044"/>
            <a:ext cx="7061636" cy="6470618"/>
          </a:xfrm>
          <a:prstGeom prst="rect">
            <a:avLst/>
          </a:prstGeom>
          <a:noFill/>
        </p:spPr>
        <p:txBody>
          <a:bodyPr wrap="square" rtlCol="0">
            <a:spAutoFit/>
          </a:bodyPr>
          <a:lstStyle/>
          <a:p>
            <a:pPr algn="ctr" rtl="1">
              <a:lnSpc>
                <a:spcPct val="115000"/>
              </a:lnSpc>
              <a:spcAft>
                <a:spcPts val="1000"/>
              </a:spcAft>
            </a:pPr>
            <a:r>
              <a:rPr lang="fa-IR" sz="2800" b="1" dirty="0">
                <a:effectLst>
                  <a:outerShdw blurRad="38100" dist="38100" dir="2700000" algn="tl">
                    <a:srgbClr val="000000">
                      <a:alpha val="43137"/>
                    </a:srgbClr>
                  </a:outerShdw>
                </a:effectLst>
                <a:latin typeface="2  Nazanin"/>
                <a:ea typeface="Calibri"/>
                <a:cs typeface="B Nazanin" pitchFamily="2" charset="-78"/>
              </a:rPr>
              <a:t>سیره امام رضا علیه </a:t>
            </a:r>
            <a:r>
              <a:rPr lang="fa-IR" sz="2800" b="1" dirty="0" smtClean="0">
                <a:effectLst>
                  <a:outerShdw blurRad="38100" dist="38100" dir="2700000" algn="tl">
                    <a:srgbClr val="000000">
                      <a:alpha val="43137"/>
                    </a:srgbClr>
                  </a:outerShdw>
                </a:effectLst>
                <a:latin typeface="2  Nazanin"/>
                <a:ea typeface="Calibri"/>
                <a:cs typeface="B Nazanin" pitchFamily="2" charset="-78"/>
              </a:rPr>
              <a:t>السلام</a:t>
            </a:r>
          </a:p>
          <a:p>
            <a:pPr algn="ctr" rtl="1">
              <a:lnSpc>
                <a:spcPct val="115000"/>
              </a:lnSpc>
              <a:spcAft>
                <a:spcPts val="1000"/>
              </a:spcAft>
            </a:pPr>
            <a:endParaRPr lang="en-US" sz="1600" b="1" dirty="0">
              <a:effectLst>
                <a:outerShdw blurRad="38100" dist="38100" dir="2700000" algn="tl">
                  <a:srgbClr val="000000">
                    <a:alpha val="43137"/>
                  </a:srgbClr>
                </a:outerShdw>
              </a:effectLst>
              <a:latin typeface="2  Nazanin"/>
              <a:ea typeface="Calibri"/>
              <a:cs typeface="B Nazanin" pitchFamily="2" charset="-78"/>
            </a:endParaRPr>
          </a:p>
          <a:p>
            <a:pPr algn="r" rtl="1">
              <a:lnSpc>
                <a:spcPct val="115000"/>
              </a:lnSpc>
              <a:spcAft>
                <a:spcPts val="1000"/>
              </a:spcAft>
            </a:pPr>
            <a:r>
              <a:rPr lang="fa-IR" sz="2400" b="1" dirty="0">
                <a:solidFill>
                  <a:srgbClr val="C00000"/>
                </a:solidFill>
                <a:effectLst>
                  <a:outerShdw blurRad="38100" dist="38100" dir="2700000" algn="tl">
                    <a:srgbClr val="000000">
                      <a:alpha val="43137"/>
                    </a:srgbClr>
                  </a:outerShdw>
                </a:effectLst>
                <a:latin typeface="2  Nazanin"/>
                <a:ea typeface="Calibri"/>
                <a:cs typeface="B Nazanin" pitchFamily="2" charset="-78"/>
              </a:rPr>
              <a:t>چرایی پذیرش ولایتعهدی توسط امام رضا (ع</a:t>
            </a:r>
            <a:r>
              <a:rPr lang="fa-IR" sz="2400" b="1" dirty="0" smtClean="0">
                <a:solidFill>
                  <a:srgbClr val="C00000"/>
                </a:solidFill>
                <a:effectLst>
                  <a:outerShdw blurRad="38100" dist="38100" dir="2700000" algn="tl">
                    <a:srgbClr val="000000">
                      <a:alpha val="43137"/>
                    </a:srgbClr>
                  </a:outerShdw>
                </a:effectLst>
                <a:latin typeface="2  Nazanin"/>
                <a:ea typeface="Calibri"/>
                <a:cs typeface="B Nazanin" pitchFamily="2" charset="-78"/>
              </a:rPr>
              <a:t>)</a:t>
            </a:r>
          </a:p>
          <a:p>
            <a:pPr algn="r" rtl="1">
              <a:lnSpc>
                <a:spcPct val="115000"/>
              </a:lnSpc>
              <a:spcAft>
                <a:spcPts val="1000"/>
              </a:spcAft>
            </a:pPr>
            <a:endParaRPr lang="en-US" sz="1050" b="1" dirty="0">
              <a:solidFill>
                <a:srgbClr val="C00000"/>
              </a:solidFill>
              <a:effectLst>
                <a:outerShdw blurRad="38100" dist="38100" dir="2700000" algn="tl">
                  <a:srgbClr val="000000">
                    <a:alpha val="43137"/>
                  </a:srgbClr>
                </a:outerShdw>
              </a:effectLst>
              <a:latin typeface="2  Nazanin"/>
              <a:ea typeface="Calibri"/>
              <a:cs typeface="B Nazanin" pitchFamily="2" charset="-78"/>
            </a:endParaRPr>
          </a:p>
          <a:p>
            <a:pPr algn="r" rtl="1">
              <a:lnSpc>
                <a:spcPct val="115000"/>
              </a:lnSpc>
              <a:spcAft>
                <a:spcPts val="1000"/>
              </a:spcAft>
            </a:pPr>
            <a:r>
              <a:rPr lang="fa-IR" sz="2000" b="1" dirty="0">
                <a:solidFill>
                  <a:srgbClr val="00B050"/>
                </a:solidFill>
                <a:effectLst>
                  <a:outerShdw blurRad="38100" dist="38100" dir="2700000" algn="tl">
                    <a:srgbClr val="000000">
                      <a:alpha val="43137"/>
                    </a:srgbClr>
                  </a:outerShdw>
                </a:effectLst>
                <a:latin typeface="2  Nazanin"/>
                <a:ea typeface="Calibri"/>
                <a:cs typeface="B Nazanin" pitchFamily="2" charset="-78"/>
              </a:rPr>
              <a:t>الف) اصول اولیه: اقدام همه ائمه (ع)    </a:t>
            </a:r>
            <a:r>
              <a:rPr lang="en-US" sz="2000" b="1" dirty="0">
                <a:solidFill>
                  <a:srgbClr val="00B050"/>
                </a:solidFill>
                <a:effectLst>
                  <a:outerShdw blurRad="38100" dist="38100" dir="2700000" algn="tl">
                    <a:srgbClr val="000000">
                      <a:alpha val="43137"/>
                    </a:srgbClr>
                  </a:outerShdw>
                </a:effectLst>
                <a:latin typeface="2  Nazanin"/>
                <a:ea typeface="Calibri"/>
                <a:cs typeface="B Nazanin" pitchFamily="2" charset="-78"/>
              </a:rPr>
              <a:t> </a:t>
            </a:r>
            <a:r>
              <a:rPr lang="fa-IR" sz="2000" b="1" dirty="0">
                <a:solidFill>
                  <a:srgbClr val="00B050"/>
                </a:solidFill>
                <a:effectLst>
                  <a:outerShdw blurRad="38100" dist="38100" dir="2700000" algn="tl">
                    <a:srgbClr val="000000">
                      <a:alpha val="43137"/>
                    </a:srgbClr>
                  </a:outerShdw>
                </a:effectLst>
                <a:latin typeface="2  Nazanin"/>
                <a:ea typeface="Calibri"/>
                <a:cs typeface="B Nazanin" pitchFamily="2" charset="-78"/>
              </a:rPr>
              <a:t>   </a:t>
            </a:r>
            <a:r>
              <a:rPr lang="fa-IR" sz="2000" b="1" dirty="0" smtClean="0">
                <a:solidFill>
                  <a:srgbClr val="00B050"/>
                </a:solidFill>
                <a:effectLst>
                  <a:outerShdw blurRad="38100" dist="38100" dir="2700000" algn="tl">
                    <a:srgbClr val="000000">
                      <a:alpha val="43137"/>
                    </a:srgbClr>
                  </a:outerShdw>
                </a:effectLst>
                <a:latin typeface="2  Nazanin"/>
                <a:ea typeface="Calibri"/>
                <a:cs typeface="B Nazanin" pitchFamily="2" charset="-78"/>
              </a:rPr>
              <a:t>  </a:t>
            </a:r>
            <a:r>
              <a:rPr lang="fa-IR" dirty="0">
                <a:latin typeface="2  Nazanin"/>
                <a:ea typeface="Calibri"/>
                <a:cs typeface="B Nazanin" pitchFamily="2" charset="-78"/>
              </a:rPr>
              <a:t>تقویت دین</a:t>
            </a:r>
            <a:endParaRPr lang="en-US" dirty="0">
              <a:latin typeface="2  Nazanin"/>
              <a:ea typeface="Calibri"/>
              <a:cs typeface="B Nazanin" pitchFamily="2" charset="-78"/>
            </a:endParaRPr>
          </a:p>
          <a:p>
            <a:pPr algn="r" rtl="1">
              <a:lnSpc>
                <a:spcPct val="115000"/>
              </a:lnSpc>
              <a:spcAft>
                <a:spcPts val="1000"/>
              </a:spcAft>
              <a:tabLst>
                <a:tab pos="2051685" algn="l"/>
              </a:tabLst>
            </a:pPr>
            <a:r>
              <a:rPr lang="fa-IR" dirty="0">
                <a:latin typeface="2  Nazanin"/>
                <a:ea typeface="Calibri"/>
                <a:cs typeface="B Nazanin" pitchFamily="2" charset="-78"/>
              </a:rPr>
              <a:t>                                                             بر اساس قرآن و سنت ثابت</a:t>
            </a:r>
            <a:endParaRPr lang="en-US" dirty="0">
              <a:latin typeface="2  Nazanin"/>
              <a:ea typeface="Calibri"/>
              <a:cs typeface="B Nazanin" pitchFamily="2" charset="-78"/>
            </a:endParaRPr>
          </a:p>
          <a:p>
            <a:pPr algn="r" rtl="1">
              <a:lnSpc>
                <a:spcPct val="115000"/>
              </a:lnSpc>
              <a:spcAft>
                <a:spcPts val="1000"/>
              </a:spcAft>
            </a:pPr>
            <a:r>
              <a:rPr lang="fa-IR" dirty="0">
                <a:latin typeface="2  Nazanin"/>
                <a:ea typeface="Calibri"/>
                <a:cs typeface="B Nazanin" pitchFamily="2" charset="-78"/>
              </a:rPr>
              <a:t> </a:t>
            </a:r>
            <a:endParaRPr lang="en-US" dirty="0">
              <a:latin typeface="2  Nazanin"/>
              <a:ea typeface="Calibri"/>
              <a:cs typeface="B Nazanin" pitchFamily="2" charset="-78"/>
            </a:endParaRPr>
          </a:p>
          <a:p>
            <a:pPr algn="r" rtl="1">
              <a:lnSpc>
                <a:spcPct val="115000"/>
              </a:lnSpc>
              <a:spcAft>
                <a:spcPts val="1000"/>
              </a:spcAft>
            </a:pPr>
            <a:r>
              <a:rPr lang="fa-IR" b="1" dirty="0">
                <a:latin typeface="2  Nazanin"/>
                <a:ea typeface="Calibri"/>
                <a:cs typeface="B Nazanin" pitchFamily="2" charset="-78"/>
              </a:rPr>
              <a:t>            </a:t>
            </a:r>
            <a:r>
              <a:rPr lang="fa-IR" b="1" dirty="0" smtClean="0">
                <a:latin typeface="2  Nazanin"/>
                <a:ea typeface="Calibri"/>
                <a:cs typeface="B Nazanin" pitchFamily="2" charset="-78"/>
              </a:rPr>
              <a:t>   </a:t>
            </a:r>
            <a:r>
              <a:rPr lang="fa-IR" b="1" dirty="0">
                <a:latin typeface="2  Nazanin"/>
                <a:ea typeface="Calibri"/>
                <a:cs typeface="B Nazanin" pitchFamily="2" charset="-78"/>
              </a:rPr>
              <a:t>مبنای بحث و استدلال </a:t>
            </a:r>
            <a:endParaRPr lang="en-US" b="1" dirty="0">
              <a:latin typeface="2  Nazanin"/>
              <a:ea typeface="Calibri"/>
              <a:cs typeface="B Nazanin" pitchFamily="2" charset="-78"/>
            </a:endParaRPr>
          </a:p>
          <a:p>
            <a:pPr algn="r" rtl="1">
              <a:lnSpc>
                <a:spcPct val="115000"/>
              </a:lnSpc>
              <a:spcAft>
                <a:spcPts val="1000"/>
              </a:spcAft>
            </a:pPr>
            <a:r>
              <a:rPr lang="fa-IR" dirty="0">
                <a:latin typeface="2  Nazanin"/>
                <a:ea typeface="Calibri"/>
                <a:cs typeface="B Nazanin" pitchFamily="2" charset="-78"/>
              </a:rPr>
              <a:t> </a:t>
            </a:r>
            <a:endParaRPr lang="en-US" dirty="0">
              <a:latin typeface="2  Nazanin"/>
              <a:ea typeface="Calibri"/>
              <a:cs typeface="B Nazanin" pitchFamily="2" charset="-78"/>
            </a:endParaRPr>
          </a:p>
          <a:p>
            <a:pPr algn="r" rtl="1">
              <a:lnSpc>
                <a:spcPct val="115000"/>
              </a:lnSpc>
              <a:spcAft>
                <a:spcPts val="1000"/>
              </a:spcAft>
            </a:pPr>
            <a:endParaRPr lang="fa-IR" dirty="0">
              <a:latin typeface="2  Nazanin"/>
              <a:ea typeface="Calibri"/>
              <a:cs typeface="B Nazanin" pitchFamily="2" charset="-78"/>
            </a:endParaRPr>
          </a:p>
          <a:p>
            <a:pPr algn="r" rtl="1">
              <a:lnSpc>
                <a:spcPct val="115000"/>
              </a:lnSpc>
              <a:spcAft>
                <a:spcPts val="1000"/>
              </a:spcAft>
            </a:pPr>
            <a:r>
              <a:rPr lang="fa-IR" sz="2000" b="1" dirty="0">
                <a:solidFill>
                  <a:srgbClr val="00B050"/>
                </a:solidFill>
                <a:effectLst>
                  <a:outerShdw blurRad="38100" dist="38100" dir="2700000" algn="tl">
                    <a:srgbClr val="000000">
                      <a:alpha val="43137"/>
                    </a:srgbClr>
                  </a:outerShdw>
                </a:effectLst>
                <a:latin typeface="2  Nazanin"/>
                <a:ea typeface="Calibri"/>
                <a:cs typeface="B Nazanin" pitchFamily="2" charset="-78"/>
              </a:rPr>
              <a:t>ب) اهمیت مساله      </a:t>
            </a:r>
            <a:r>
              <a:rPr lang="fa-IR" sz="2000" b="1" dirty="0" smtClean="0">
                <a:solidFill>
                  <a:srgbClr val="00B050"/>
                </a:solidFill>
                <a:effectLst>
                  <a:outerShdw blurRad="38100" dist="38100" dir="2700000" algn="tl">
                    <a:srgbClr val="000000">
                      <a:alpha val="43137"/>
                    </a:srgbClr>
                  </a:outerShdw>
                </a:effectLst>
                <a:latin typeface="2  Nazanin"/>
                <a:ea typeface="Calibri"/>
                <a:cs typeface="B Nazanin" pitchFamily="2" charset="-78"/>
              </a:rPr>
              <a:t>    </a:t>
            </a:r>
            <a:r>
              <a:rPr lang="fa-IR" dirty="0">
                <a:latin typeface="2  Nazanin"/>
                <a:ea typeface="Calibri"/>
                <a:cs typeface="B Nazanin" pitchFamily="2" charset="-78"/>
              </a:rPr>
              <a:t>به دست آوردن منطق عملی</a:t>
            </a:r>
            <a:endParaRPr lang="en-US" dirty="0">
              <a:latin typeface="2  Nazanin"/>
              <a:ea typeface="Calibri"/>
              <a:cs typeface="B Nazanin" pitchFamily="2" charset="-78"/>
            </a:endParaRPr>
          </a:p>
          <a:p>
            <a:pPr algn="r" rtl="1">
              <a:tabLst>
                <a:tab pos="1106170" algn="l"/>
              </a:tabLst>
            </a:pPr>
            <a:r>
              <a:rPr lang="fa-IR" dirty="0">
                <a:latin typeface="2  Nazanin"/>
                <a:ea typeface="Calibri"/>
                <a:cs typeface="B Nazanin" pitchFamily="2" charset="-78"/>
              </a:rPr>
              <a:t>	                              </a:t>
            </a:r>
            <a:r>
              <a:rPr lang="fa-IR" dirty="0" smtClean="0">
                <a:latin typeface="2  Nazanin"/>
                <a:ea typeface="Calibri"/>
                <a:cs typeface="B Nazanin" pitchFamily="2" charset="-78"/>
              </a:rPr>
              <a:t>    </a:t>
            </a:r>
            <a:r>
              <a:rPr lang="fa-IR" dirty="0">
                <a:latin typeface="2  Nazanin"/>
                <a:ea typeface="Calibri"/>
                <a:cs typeface="B Nazanin" pitchFamily="2" charset="-78"/>
              </a:rPr>
              <a:t> آسیب شناسی وضع موجود و رد طبقه بندی ائمه (ع): </a:t>
            </a:r>
          </a:p>
          <a:p>
            <a:pPr algn="r" rtl="1">
              <a:tabLst>
                <a:tab pos="1106170" algn="l"/>
              </a:tabLst>
            </a:pPr>
            <a:r>
              <a:rPr lang="fa-IR" b="1" dirty="0">
                <a:latin typeface="2  Nazanin"/>
                <a:ea typeface="Calibri"/>
                <a:cs typeface="B Nazanin" pitchFamily="2" charset="-78"/>
              </a:rPr>
              <a:t>			</a:t>
            </a:r>
            <a:r>
              <a:rPr lang="fa-IR" b="1" dirty="0" smtClean="0">
                <a:latin typeface="2  Nazanin"/>
                <a:ea typeface="Calibri"/>
                <a:cs typeface="B Nazanin" pitchFamily="2" charset="-78"/>
              </a:rPr>
              <a:t>	     حسنی</a:t>
            </a:r>
            <a:r>
              <a:rPr lang="fa-IR" b="1" dirty="0">
                <a:latin typeface="2  Nazanin"/>
                <a:ea typeface="Calibri"/>
                <a:cs typeface="B Nazanin" pitchFamily="2" charset="-78"/>
              </a:rPr>
              <a:t>، حسینی، یا ... ؟! </a:t>
            </a:r>
            <a:endParaRPr lang="en-US" b="1" dirty="0">
              <a:latin typeface="2  Nazanin"/>
              <a:ea typeface="Calibri"/>
              <a:cs typeface="B Nazanin" pitchFamily="2" charset="-78"/>
            </a:endParaRPr>
          </a:p>
          <a:p>
            <a:pPr algn="r" rtl="1">
              <a:lnSpc>
                <a:spcPct val="115000"/>
              </a:lnSpc>
              <a:spcAft>
                <a:spcPts val="1000"/>
              </a:spcAft>
            </a:pPr>
            <a:endParaRPr lang="en-US" dirty="0">
              <a:latin typeface="2  Nazanin"/>
              <a:ea typeface="Calibri"/>
              <a:cs typeface="B Nazanin" pitchFamily="2" charset="-78"/>
            </a:endParaRPr>
          </a:p>
          <a:p>
            <a:endParaRPr lang="en-US" dirty="0">
              <a:latin typeface="2  Nazanin"/>
            </a:endParaRPr>
          </a:p>
        </p:txBody>
      </p:sp>
      <p:sp>
        <p:nvSpPr>
          <p:cNvPr id="7" name="Right Bracket 6"/>
          <p:cNvSpPr/>
          <p:nvPr/>
        </p:nvSpPr>
        <p:spPr>
          <a:xfrm>
            <a:off x="3923928" y="2708920"/>
            <a:ext cx="360040" cy="504056"/>
          </a:xfrm>
          <a:prstGeom prst="rightBracket">
            <a:avLst>
              <a:gd name="adj" fmla="val 0"/>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8" name="Right Bracket 7"/>
          <p:cNvSpPr/>
          <p:nvPr/>
        </p:nvSpPr>
        <p:spPr>
          <a:xfrm>
            <a:off x="5364088" y="5373216"/>
            <a:ext cx="360040" cy="504056"/>
          </a:xfrm>
          <a:prstGeom prst="rightBracket">
            <a:avLst>
              <a:gd name="adj" fmla="val 0"/>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4473862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4099"/>
            <a:ext cx="9144000" cy="6862099"/>
          </a:xfrm>
          <a:prstGeom prst="rect">
            <a:avLst/>
          </a:prstGeom>
        </p:spPr>
      </p:pic>
      <p:sp>
        <p:nvSpPr>
          <p:cNvPr id="3" name="Rectangle 2"/>
          <p:cNvSpPr/>
          <p:nvPr/>
        </p:nvSpPr>
        <p:spPr>
          <a:xfrm>
            <a:off x="213269" y="397543"/>
            <a:ext cx="7095035" cy="6206929"/>
          </a:xfrm>
          <a:prstGeom prst="rect">
            <a:avLst/>
          </a:prstGeom>
          <a:ln w="12700">
            <a:solidFill>
              <a:schemeClr val="tx1">
                <a:lumMod val="65000"/>
                <a:lumOff val="35000"/>
              </a:schemeClr>
            </a:solidFill>
            <a:prstDash val="solid"/>
          </a:ln>
          <a:effectLst>
            <a:glow rad="1397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pic>
        <p:nvPicPr>
          <p:cNvPr id="4" name="Picture 3" descr="D:\Pic\45123.jpg"/>
          <p:cNvPicPr>
            <a:picLocks noChangeAspect="1" noChangeArrowheads="1"/>
          </p:cNvPicPr>
          <p:nvPr/>
        </p:nvPicPr>
        <p:blipFill>
          <a:blip r:embed="rId3" cstate="print"/>
          <a:srcRect/>
          <a:stretch>
            <a:fillRect/>
          </a:stretch>
        </p:blipFill>
        <p:spPr bwMode="auto">
          <a:xfrm rot="2664449">
            <a:off x="7625334" y="637199"/>
            <a:ext cx="1168237" cy="1183993"/>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110259" y="397543"/>
            <a:ext cx="7164646" cy="6759030"/>
          </a:xfrm>
          <a:prstGeom prst="rect">
            <a:avLst/>
          </a:prstGeom>
          <a:noFill/>
        </p:spPr>
        <p:txBody>
          <a:bodyPr wrap="square" rtlCol="0">
            <a:spAutoFit/>
          </a:bodyPr>
          <a:lstStyle/>
          <a:p>
            <a:pPr algn="r" rtl="1">
              <a:lnSpc>
                <a:spcPct val="115000"/>
              </a:lnSpc>
              <a:spcAft>
                <a:spcPts val="1000"/>
              </a:spcAft>
            </a:pPr>
            <a:r>
              <a:rPr lang="fa-IR" sz="2400" b="1" dirty="0">
                <a:solidFill>
                  <a:srgbClr val="C00000"/>
                </a:solidFill>
                <a:effectLst>
                  <a:outerShdw blurRad="38100" dist="38100" dir="2700000" algn="tl">
                    <a:srgbClr val="000000">
                      <a:alpha val="43137"/>
                    </a:srgbClr>
                  </a:outerShdw>
                </a:effectLst>
                <a:ea typeface="Calibri"/>
                <a:cs typeface="B Nazanin" pitchFamily="2" charset="-78"/>
              </a:rPr>
              <a:t>ج) تحلیل جریان بر اساس نظرات مختلف</a:t>
            </a:r>
            <a:r>
              <a:rPr lang="fa-IR" sz="2400" b="1" dirty="0" smtClean="0">
                <a:solidFill>
                  <a:srgbClr val="C00000"/>
                </a:solidFill>
                <a:effectLst>
                  <a:outerShdw blurRad="38100" dist="38100" dir="2700000" algn="tl">
                    <a:srgbClr val="000000">
                      <a:alpha val="43137"/>
                    </a:srgbClr>
                  </a:outerShdw>
                </a:effectLst>
                <a:ea typeface="Calibri"/>
                <a:cs typeface="B Nazanin" pitchFamily="2" charset="-78"/>
              </a:rPr>
              <a:t>:</a:t>
            </a:r>
          </a:p>
          <a:p>
            <a:pPr algn="r" rtl="1">
              <a:lnSpc>
                <a:spcPct val="115000"/>
              </a:lnSpc>
              <a:spcAft>
                <a:spcPts val="1000"/>
              </a:spcAft>
            </a:pPr>
            <a:endParaRPr lang="en-US" sz="100" b="1" dirty="0">
              <a:solidFill>
                <a:srgbClr val="C00000"/>
              </a:solidFill>
              <a:effectLst>
                <a:outerShdw blurRad="38100" dist="38100" dir="2700000" algn="tl">
                  <a:srgbClr val="000000">
                    <a:alpha val="43137"/>
                  </a:srgbClr>
                </a:outerShdw>
              </a:effectLst>
              <a:ea typeface="Calibri"/>
              <a:cs typeface="B Nazanin" pitchFamily="2" charset="-78"/>
            </a:endParaRPr>
          </a:p>
          <a:p>
            <a:pPr algn="r" rtl="1">
              <a:lnSpc>
                <a:spcPct val="115000"/>
              </a:lnSpc>
              <a:spcAft>
                <a:spcPts val="1000"/>
              </a:spcAft>
              <a:tabLst>
                <a:tab pos="4708525" algn="l"/>
              </a:tabLst>
            </a:pPr>
            <a:r>
              <a:rPr lang="fa-IR" b="1" dirty="0" smtClean="0">
                <a:ea typeface="Calibri"/>
                <a:cs typeface="B Nazanin" pitchFamily="2" charset="-78"/>
              </a:rPr>
              <a:t>1. پیشنهاد </a:t>
            </a:r>
            <a:r>
              <a:rPr lang="fa-IR" b="1" dirty="0">
                <a:ea typeface="Calibri"/>
                <a:cs typeface="B Nazanin" pitchFamily="2" charset="-78"/>
              </a:rPr>
              <a:t>ولایتعهدی از سوی وزیر </a:t>
            </a:r>
            <a:r>
              <a:rPr lang="fa-IR" b="1" dirty="0" smtClean="0">
                <a:ea typeface="Calibri"/>
                <a:cs typeface="B Nazanin" pitchFamily="2" charset="-78"/>
              </a:rPr>
              <a:t>        </a:t>
            </a:r>
            <a:r>
              <a:rPr lang="fa-IR" sz="1600" dirty="0" smtClean="0">
                <a:ea typeface="Calibri"/>
                <a:cs typeface="B Nazanin" pitchFamily="2" charset="-78"/>
              </a:rPr>
              <a:t>شیعه </a:t>
            </a:r>
            <a:r>
              <a:rPr lang="fa-IR" sz="1600" dirty="0">
                <a:ea typeface="Calibri"/>
                <a:cs typeface="B Nazanin" pitchFamily="2" charset="-78"/>
              </a:rPr>
              <a:t>بوده : مغایرت با    </a:t>
            </a:r>
            <a:r>
              <a:rPr lang="fa-IR" sz="1600" dirty="0" smtClean="0">
                <a:ea typeface="Calibri"/>
                <a:cs typeface="B Nazanin" pitchFamily="2" charset="-78"/>
              </a:rPr>
              <a:t>     </a:t>
            </a:r>
            <a:r>
              <a:rPr lang="fa-IR" sz="1600" dirty="0">
                <a:ea typeface="Calibri"/>
                <a:cs typeface="B Nazanin" pitchFamily="2" charset="-78"/>
              </a:rPr>
              <a:t>برخورد امام	 </a:t>
            </a:r>
            <a:r>
              <a:rPr lang="fa-IR" sz="1600" dirty="0" smtClean="0">
                <a:ea typeface="Calibri"/>
                <a:cs typeface="B Nazanin" pitchFamily="2" charset="-78"/>
              </a:rPr>
              <a:t>      </a:t>
            </a:r>
          </a:p>
          <a:p>
            <a:pPr algn="r" rtl="1">
              <a:lnSpc>
                <a:spcPct val="115000"/>
              </a:lnSpc>
              <a:spcAft>
                <a:spcPts val="1000"/>
              </a:spcAft>
              <a:tabLst>
                <a:tab pos="4708525" algn="l"/>
              </a:tabLst>
            </a:pPr>
            <a:r>
              <a:rPr lang="fa-IR" sz="1600" dirty="0">
                <a:ea typeface="Calibri"/>
                <a:cs typeface="B Nazanin" pitchFamily="2" charset="-78"/>
              </a:rPr>
              <a:t> </a:t>
            </a:r>
            <a:r>
              <a:rPr lang="fa-IR" sz="1600" dirty="0" smtClean="0">
                <a:ea typeface="Calibri"/>
                <a:cs typeface="B Nazanin" pitchFamily="2" charset="-78"/>
              </a:rPr>
              <a:t>                                                                                                  عملکرد وزیر</a:t>
            </a:r>
          </a:p>
          <a:p>
            <a:pPr algn="r" rtl="1">
              <a:lnSpc>
                <a:spcPct val="115000"/>
              </a:lnSpc>
              <a:spcAft>
                <a:spcPts val="1000"/>
              </a:spcAft>
              <a:tabLst>
                <a:tab pos="4708525" algn="l"/>
              </a:tabLst>
            </a:pPr>
            <a:endParaRPr lang="en-US" sz="200" dirty="0">
              <a:ea typeface="Calibri"/>
              <a:cs typeface="B Nazanin" pitchFamily="2" charset="-78"/>
            </a:endParaRPr>
          </a:p>
          <a:p>
            <a:pPr algn="r" rtl="1">
              <a:lnSpc>
                <a:spcPct val="115000"/>
              </a:lnSpc>
              <a:spcAft>
                <a:spcPts val="1000"/>
              </a:spcAft>
              <a:tabLst>
                <a:tab pos="1941830" algn="l"/>
              </a:tabLst>
            </a:pPr>
            <a:r>
              <a:rPr lang="fa-IR" sz="1600" dirty="0" smtClean="0">
                <a:ea typeface="Calibri"/>
                <a:cs typeface="B Nazanin" pitchFamily="2" charset="-78"/>
              </a:rPr>
              <a:t>                                                           قصد </a:t>
            </a:r>
            <a:r>
              <a:rPr lang="fa-IR" sz="1600" dirty="0">
                <a:ea typeface="Calibri"/>
                <a:cs typeface="B Nazanin" pitchFamily="2" charset="-78"/>
              </a:rPr>
              <a:t>توطئه داشته: بازگشت به زرتشتی گری   </a:t>
            </a:r>
            <a:r>
              <a:rPr lang="fa-IR" sz="1600" dirty="0" smtClean="0">
                <a:ea typeface="Calibri"/>
                <a:cs typeface="B Nazanin" pitchFamily="2" charset="-78"/>
              </a:rPr>
              <a:t>   احتمال </a:t>
            </a:r>
            <a:r>
              <a:rPr lang="fa-IR" sz="1600" dirty="0">
                <a:ea typeface="Calibri"/>
                <a:cs typeface="B Nazanin" pitchFamily="2" charset="-78"/>
              </a:rPr>
              <a:t>کم دارد!</a:t>
            </a:r>
            <a:endParaRPr lang="en-US" sz="1600" dirty="0">
              <a:ea typeface="Calibri"/>
              <a:cs typeface="B Nazanin" pitchFamily="2" charset="-78"/>
            </a:endParaRPr>
          </a:p>
          <a:p>
            <a:pPr algn="r" rtl="1">
              <a:lnSpc>
                <a:spcPct val="115000"/>
              </a:lnSpc>
              <a:spcAft>
                <a:spcPts val="1000"/>
              </a:spcAft>
            </a:pPr>
            <a:r>
              <a:rPr lang="fa-IR" sz="1600" dirty="0">
                <a:ea typeface="Calibri"/>
                <a:cs typeface="B Nazanin" pitchFamily="2" charset="-78"/>
              </a:rPr>
              <a:t> </a:t>
            </a:r>
          </a:p>
          <a:p>
            <a:pPr algn="r" rtl="1">
              <a:lnSpc>
                <a:spcPct val="115000"/>
              </a:lnSpc>
              <a:spcAft>
                <a:spcPts val="1000"/>
              </a:spcAft>
            </a:pPr>
            <a:endParaRPr lang="en-US" sz="900" dirty="0">
              <a:ea typeface="Calibri"/>
              <a:cs typeface="B Nazanin" pitchFamily="2" charset="-78"/>
            </a:endParaRPr>
          </a:p>
          <a:p>
            <a:pPr algn="r" rtl="1">
              <a:lnSpc>
                <a:spcPct val="115000"/>
              </a:lnSpc>
              <a:spcAft>
                <a:spcPts val="1000"/>
              </a:spcAft>
            </a:pPr>
            <a:r>
              <a:rPr lang="fa-IR" sz="1600" b="1" dirty="0">
                <a:ea typeface="Calibri"/>
                <a:cs typeface="B Nazanin" pitchFamily="2" charset="-78"/>
              </a:rPr>
              <a:t>2. پیشنهاد خود مامون            </a:t>
            </a:r>
            <a:r>
              <a:rPr lang="fa-IR" sz="1600" dirty="0">
                <a:ea typeface="Calibri"/>
                <a:cs typeface="B Nazanin" pitchFamily="2" charset="-78"/>
              </a:rPr>
              <a:t>خلوص داشت و نذر کرد </a:t>
            </a:r>
            <a:r>
              <a:rPr lang="fa-IR" sz="1600" dirty="0" smtClean="0">
                <a:ea typeface="Calibri"/>
                <a:cs typeface="B Nazanin" pitchFamily="2" charset="-78"/>
              </a:rPr>
              <a:t>       </a:t>
            </a:r>
            <a:r>
              <a:rPr lang="fa-IR" sz="1600" dirty="0">
                <a:ea typeface="Calibri"/>
                <a:cs typeface="B Nazanin" pitchFamily="2" charset="-78"/>
              </a:rPr>
              <a:t>بعدا پشیمان شد  </a:t>
            </a:r>
            <a:r>
              <a:rPr lang="fa-IR" sz="1600" dirty="0" smtClean="0">
                <a:ea typeface="Calibri"/>
                <a:cs typeface="B Nazanin" pitchFamily="2" charset="-78"/>
              </a:rPr>
              <a:t>      </a:t>
            </a:r>
            <a:r>
              <a:rPr lang="fa-IR" sz="1600" dirty="0">
                <a:ea typeface="Calibri"/>
                <a:cs typeface="B Nazanin" pitchFamily="2" charset="-78"/>
              </a:rPr>
              <a:t>نظر شیخ مفید و صدوق </a:t>
            </a:r>
          </a:p>
          <a:p>
            <a:pPr algn="r" rtl="1">
              <a:lnSpc>
                <a:spcPct val="115000"/>
              </a:lnSpc>
              <a:spcAft>
                <a:spcPts val="1000"/>
              </a:spcAft>
              <a:tabLst>
                <a:tab pos="1402715" algn="l"/>
              </a:tabLst>
            </a:pPr>
            <a:r>
              <a:rPr lang="fa-IR" sz="1600" dirty="0">
                <a:ea typeface="Calibri"/>
                <a:cs typeface="B Nazanin" pitchFamily="2" charset="-78"/>
              </a:rPr>
              <a:t>                                        </a:t>
            </a:r>
            <a:r>
              <a:rPr lang="fa-IR" sz="1600" dirty="0" smtClean="0">
                <a:ea typeface="Calibri"/>
                <a:cs typeface="B Nazanin" pitchFamily="2" charset="-78"/>
              </a:rPr>
              <a:t> </a:t>
            </a:r>
            <a:r>
              <a:rPr lang="fa-IR" sz="1600" dirty="0">
                <a:ea typeface="Calibri"/>
                <a:cs typeface="B Nazanin" pitchFamily="2" charset="-78"/>
              </a:rPr>
              <a:t>از اول خلوص نداشت          نقشه و توطئه: </a:t>
            </a:r>
            <a:r>
              <a:rPr lang="fa-IR" sz="1600" dirty="0" smtClean="0">
                <a:ea typeface="Calibri"/>
                <a:cs typeface="B Nazanin" pitchFamily="2" charset="-78"/>
              </a:rPr>
              <a:t>دلایل</a:t>
            </a:r>
          </a:p>
          <a:p>
            <a:pPr algn="r" rtl="1">
              <a:lnSpc>
                <a:spcPct val="115000"/>
              </a:lnSpc>
              <a:spcAft>
                <a:spcPts val="1000"/>
              </a:spcAft>
              <a:tabLst>
                <a:tab pos="1402715" algn="l"/>
              </a:tabLst>
            </a:pPr>
            <a:endParaRPr lang="fa-IR" sz="700" dirty="0">
              <a:ea typeface="Calibri"/>
              <a:cs typeface="B Nazanin" pitchFamily="2" charset="-78"/>
            </a:endParaRPr>
          </a:p>
          <a:p>
            <a:pPr algn="r" rtl="1">
              <a:lnSpc>
                <a:spcPct val="115000"/>
              </a:lnSpc>
              <a:spcAft>
                <a:spcPts val="1000"/>
              </a:spcAft>
              <a:tabLst>
                <a:tab pos="1402715" algn="l"/>
              </a:tabLst>
            </a:pPr>
            <a:r>
              <a:rPr lang="fa-IR" sz="2000" b="1" dirty="0">
                <a:solidFill>
                  <a:srgbClr val="00B050"/>
                </a:solidFill>
                <a:effectLst>
                  <a:outerShdw blurRad="38100" dist="38100" dir="2700000" algn="tl">
                    <a:srgbClr val="000000">
                      <a:alpha val="43137"/>
                    </a:srgbClr>
                  </a:outerShdw>
                </a:effectLst>
                <a:ea typeface="Calibri"/>
                <a:cs typeface="B Nazanin" pitchFamily="2" charset="-78"/>
              </a:rPr>
              <a:t>   </a:t>
            </a:r>
            <a:r>
              <a:rPr lang="fa-IR" b="1" dirty="0">
                <a:solidFill>
                  <a:srgbClr val="00B050"/>
                </a:solidFill>
                <a:effectLst>
                  <a:outerShdw blurRad="38100" dist="38100" dir="2700000" algn="tl">
                    <a:srgbClr val="000000">
                      <a:alpha val="43137"/>
                    </a:srgbClr>
                  </a:outerShdw>
                </a:effectLst>
                <a:ea typeface="Calibri"/>
                <a:cs typeface="B Nazanin" pitchFamily="2" charset="-78"/>
              </a:rPr>
              <a:t>این احتمال درست تر است</a:t>
            </a:r>
          </a:p>
          <a:p>
            <a:pPr lvl="1" algn="r" rtl="1">
              <a:spcAft>
                <a:spcPts val="1000"/>
              </a:spcAft>
              <a:tabLst>
                <a:tab pos="1402715" algn="l"/>
              </a:tabLst>
            </a:pPr>
            <a:r>
              <a:rPr lang="fa-IR" dirty="0" smtClean="0">
                <a:latin typeface="Arial"/>
                <a:ea typeface="Calibri"/>
                <a:cs typeface="Arial"/>
              </a:rPr>
              <a:t>◄</a:t>
            </a:r>
            <a:r>
              <a:rPr lang="fa-IR" dirty="0" smtClean="0">
                <a:ea typeface="Calibri"/>
                <a:cs typeface="B Nazanin" pitchFamily="2" charset="-78"/>
              </a:rPr>
              <a:t>   جلب </a:t>
            </a:r>
            <a:r>
              <a:rPr lang="fa-IR" dirty="0">
                <a:ea typeface="Calibri"/>
                <a:cs typeface="B Nazanin" pitchFamily="2" charset="-78"/>
              </a:rPr>
              <a:t>نظر ایرانیان</a:t>
            </a:r>
            <a:endParaRPr lang="en-US" dirty="0">
              <a:ea typeface="Calibri"/>
              <a:cs typeface="B Nazanin" pitchFamily="2" charset="-78"/>
            </a:endParaRPr>
          </a:p>
          <a:p>
            <a:pPr lvl="1" algn="r" rtl="1">
              <a:spcAft>
                <a:spcPts val="1000"/>
              </a:spcAft>
              <a:tabLst>
                <a:tab pos="3982085" algn="l"/>
              </a:tabLst>
            </a:pPr>
            <a:r>
              <a:rPr lang="fa-IR" dirty="0" smtClean="0">
                <a:latin typeface="Arial"/>
                <a:ea typeface="Calibri"/>
                <a:cs typeface="Arial"/>
              </a:rPr>
              <a:t>◄</a:t>
            </a:r>
            <a:r>
              <a:rPr lang="fa-IR" dirty="0" smtClean="0">
                <a:ea typeface="Calibri"/>
                <a:cs typeface="B Nazanin" pitchFamily="2" charset="-78"/>
              </a:rPr>
              <a:t>   فرونشاندن </a:t>
            </a:r>
            <a:r>
              <a:rPr lang="fa-IR" dirty="0">
                <a:ea typeface="Calibri"/>
                <a:cs typeface="B Nazanin" pitchFamily="2" charset="-78"/>
              </a:rPr>
              <a:t>قیام علویان</a:t>
            </a:r>
            <a:endParaRPr lang="en-US" dirty="0">
              <a:ea typeface="Calibri"/>
              <a:cs typeface="B Nazanin" pitchFamily="2" charset="-78"/>
            </a:endParaRPr>
          </a:p>
          <a:p>
            <a:pPr lvl="1" algn="r" rtl="1">
              <a:spcAft>
                <a:spcPts val="1000"/>
              </a:spcAft>
              <a:tabLst>
                <a:tab pos="3982085" algn="l"/>
              </a:tabLst>
            </a:pPr>
            <a:r>
              <a:rPr lang="fa-IR" dirty="0" smtClean="0">
                <a:latin typeface="Arial"/>
                <a:ea typeface="Calibri"/>
                <a:cs typeface="Arial"/>
              </a:rPr>
              <a:t>◄</a:t>
            </a:r>
            <a:r>
              <a:rPr lang="fa-IR" dirty="0" smtClean="0">
                <a:ea typeface="Calibri"/>
                <a:cs typeface="B Nazanin" pitchFamily="2" charset="-78"/>
              </a:rPr>
              <a:t>   </a:t>
            </a:r>
            <a:r>
              <a:rPr lang="fa-IR" dirty="0">
                <a:ea typeface="Calibri"/>
                <a:cs typeface="B Nazanin" pitchFamily="2" charset="-78"/>
              </a:rPr>
              <a:t>خروج از مخالفت و تهدید بالقوه امام رضا </a:t>
            </a:r>
            <a:endParaRPr lang="en-US" dirty="0">
              <a:ea typeface="Calibri"/>
              <a:cs typeface="B Nazanin" pitchFamily="2" charset="-78"/>
            </a:endParaRPr>
          </a:p>
          <a:p>
            <a:pPr lvl="1" algn="r" rtl="1">
              <a:spcAft>
                <a:spcPts val="1000"/>
              </a:spcAft>
              <a:tabLst>
                <a:tab pos="3982085" algn="l"/>
              </a:tabLst>
            </a:pPr>
            <a:r>
              <a:rPr lang="fa-IR" dirty="0" smtClean="0">
                <a:latin typeface="Arial"/>
                <a:ea typeface="Calibri"/>
                <a:cs typeface="Arial"/>
              </a:rPr>
              <a:t>◄</a:t>
            </a:r>
            <a:r>
              <a:rPr lang="fa-IR" dirty="0" smtClean="0">
                <a:ea typeface="Calibri"/>
                <a:cs typeface="B Nazanin" pitchFamily="2" charset="-78"/>
              </a:rPr>
              <a:t>   تخدیش </a:t>
            </a:r>
            <a:r>
              <a:rPr lang="fa-IR" dirty="0">
                <a:ea typeface="Calibri"/>
                <a:cs typeface="B Nazanin" pitchFamily="2" charset="-78"/>
              </a:rPr>
              <a:t>چهره امام: آلوده کردن به حکومت</a:t>
            </a:r>
            <a:endParaRPr lang="en-US" dirty="0">
              <a:ea typeface="Calibri"/>
              <a:cs typeface="B Nazanin" pitchFamily="2" charset="-78"/>
            </a:endParaRPr>
          </a:p>
          <a:p>
            <a:pPr algn="r" rtl="1">
              <a:lnSpc>
                <a:spcPct val="115000"/>
              </a:lnSpc>
              <a:spcAft>
                <a:spcPts val="1000"/>
              </a:spcAft>
            </a:pPr>
            <a:r>
              <a:rPr lang="fa-IR" sz="1600" dirty="0">
                <a:ea typeface="Calibri"/>
                <a:cs typeface="B Nazanin" pitchFamily="2" charset="-78"/>
              </a:rPr>
              <a:t> </a:t>
            </a:r>
            <a:endParaRPr lang="en-US" sz="1600" dirty="0">
              <a:ea typeface="Calibri"/>
              <a:cs typeface="B Nazanin" pitchFamily="2" charset="-78"/>
            </a:endParaRPr>
          </a:p>
          <a:p>
            <a:endParaRPr lang="en-US" sz="1600" dirty="0"/>
          </a:p>
        </p:txBody>
      </p:sp>
      <p:sp>
        <p:nvSpPr>
          <p:cNvPr id="2" name="TextBox 1"/>
          <p:cNvSpPr txBox="1"/>
          <p:nvPr/>
        </p:nvSpPr>
        <p:spPr>
          <a:xfrm>
            <a:off x="-1147127" y="1243790"/>
            <a:ext cx="2520280" cy="410882"/>
          </a:xfrm>
          <a:prstGeom prst="rect">
            <a:avLst/>
          </a:prstGeom>
          <a:noFill/>
        </p:spPr>
        <p:txBody>
          <a:bodyPr wrap="square" rtlCol="0">
            <a:spAutoFit/>
          </a:bodyPr>
          <a:lstStyle/>
          <a:p>
            <a:pPr algn="r" rtl="1">
              <a:lnSpc>
                <a:spcPct val="115000"/>
              </a:lnSpc>
              <a:spcAft>
                <a:spcPts val="1000"/>
              </a:spcAft>
              <a:tabLst>
                <a:tab pos="4708525" algn="l"/>
              </a:tabLst>
            </a:pPr>
            <a:r>
              <a:rPr lang="fa-IR" dirty="0">
                <a:ea typeface="Calibri"/>
                <a:cs typeface="B Nazanin" pitchFamily="2" charset="-78"/>
              </a:rPr>
              <a:t>رد این نظریه!</a:t>
            </a:r>
            <a:endParaRPr lang="en-US" dirty="0">
              <a:ea typeface="Calibri"/>
              <a:cs typeface="B Nazanin" pitchFamily="2" charset="-78"/>
            </a:endParaRPr>
          </a:p>
        </p:txBody>
      </p:sp>
      <p:sp>
        <p:nvSpPr>
          <p:cNvPr id="7" name="Right Bracket 6"/>
          <p:cNvSpPr/>
          <p:nvPr/>
        </p:nvSpPr>
        <p:spPr>
          <a:xfrm>
            <a:off x="2430524" y="1340768"/>
            <a:ext cx="179512" cy="432048"/>
          </a:xfrm>
          <a:prstGeom prst="rightBracket">
            <a:avLst>
              <a:gd name="adj" fmla="val 0"/>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8" name="Right Bracket 7"/>
          <p:cNvSpPr/>
          <p:nvPr/>
        </p:nvSpPr>
        <p:spPr>
          <a:xfrm>
            <a:off x="5292080" y="3356992"/>
            <a:ext cx="323528" cy="499703"/>
          </a:xfrm>
          <a:prstGeom prst="rightBracket">
            <a:avLst>
              <a:gd name="adj" fmla="val 0"/>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cxnSp>
        <p:nvCxnSpPr>
          <p:cNvPr id="10" name="Straight Arrow Connector 9"/>
          <p:cNvCxnSpPr/>
          <p:nvPr/>
        </p:nvCxnSpPr>
        <p:spPr>
          <a:xfrm flipH="1">
            <a:off x="3419872" y="3429000"/>
            <a:ext cx="216024"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3" name="Straight Arrow Connector 12"/>
          <p:cNvCxnSpPr/>
          <p:nvPr/>
        </p:nvCxnSpPr>
        <p:spPr>
          <a:xfrm flipH="1">
            <a:off x="2051720" y="3426950"/>
            <a:ext cx="216024"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4" name="Straight Arrow Connector 13"/>
          <p:cNvCxnSpPr/>
          <p:nvPr/>
        </p:nvCxnSpPr>
        <p:spPr>
          <a:xfrm flipH="1">
            <a:off x="3563888" y="3856695"/>
            <a:ext cx="216024"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5" name="Straight Arrow Connector 14"/>
          <p:cNvCxnSpPr/>
          <p:nvPr/>
        </p:nvCxnSpPr>
        <p:spPr>
          <a:xfrm flipH="1">
            <a:off x="4283968" y="1340768"/>
            <a:ext cx="360040"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7" name="Straight Arrow Connector 16"/>
          <p:cNvCxnSpPr/>
          <p:nvPr/>
        </p:nvCxnSpPr>
        <p:spPr>
          <a:xfrm flipH="1">
            <a:off x="4390551" y="1340768"/>
            <a:ext cx="253457" cy="936104"/>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9" name="Left Brace 18"/>
          <p:cNvSpPr/>
          <p:nvPr/>
        </p:nvSpPr>
        <p:spPr>
          <a:xfrm>
            <a:off x="1331640" y="1340768"/>
            <a:ext cx="174511" cy="432048"/>
          </a:xfrm>
          <a:prstGeom prst="lef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cxnSp>
        <p:nvCxnSpPr>
          <p:cNvPr id="20" name="Straight Arrow Connector 19"/>
          <p:cNvCxnSpPr/>
          <p:nvPr/>
        </p:nvCxnSpPr>
        <p:spPr>
          <a:xfrm flipH="1">
            <a:off x="1331640" y="2348880"/>
            <a:ext cx="216024"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3751476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4099"/>
            <a:ext cx="9144000" cy="6862099"/>
          </a:xfrm>
          <a:prstGeom prst="rect">
            <a:avLst/>
          </a:prstGeom>
        </p:spPr>
      </p:pic>
      <p:sp>
        <p:nvSpPr>
          <p:cNvPr id="3" name="Rectangle 2"/>
          <p:cNvSpPr/>
          <p:nvPr/>
        </p:nvSpPr>
        <p:spPr>
          <a:xfrm>
            <a:off x="213269" y="397543"/>
            <a:ext cx="7095035" cy="6206929"/>
          </a:xfrm>
          <a:prstGeom prst="rect">
            <a:avLst/>
          </a:prstGeom>
          <a:ln w="12700">
            <a:solidFill>
              <a:schemeClr val="tx1">
                <a:lumMod val="65000"/>
                <a:lumOff val="35000"/>
              </a:schemeClr>
            </a:solidFill>
            <a:prstDash val="solid"/>
          </a:ln>
          <a:effectLst>
            <a:glow rad="1397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pic>
        <p:nvPicPr>
          <p:cNvPr id="4" name="Picture 3" descr="D:\Pic\45123.jpg"/>
          <p:cNvPicPr>
            <a:picLocks noChangeAspect="1" noChangeArrowheads="1"/>
          </p:cNvPicPr>
          <p:nvPr/>
        </p:nvPicPr>
        <p:blipFill>
          <a:blip r:embed="rId3" cstate="print"/>
          <a:srcRect/>
          <a:stretch>
            <a:fillRect/>
          </a:stretch>
        </p:blipFill>
        <p:spPr bwMode="auto">
          <a:xfrm rot="2664449">
            <a:off x="7625334" y="637199"/>
            <a:ext cx="1168237" cy="1183993"/>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736450" y="2276872"/>
            <a:ext cx="6048672" cy="3323987"/>
          </a:xfrm>
          <a:prstGeom prst="rect">
            <a:avLst/>
          </a:prstGeom>
          <a:noFill/>
        </p:spPr>
        <p:txBody>
          <a:bodyPr wrap="square" rtlCol="0">
            <a:spAutoFit/>
          </a:bodyPr>
          <a:lstStyle/>
          <a:p>
            <a:pPr algn="r">
              <a:lnSpc>
                <a:spcPct val="150000"/>
              </a:lnSpc>
            </a:pPr>
            <a:r>
              <a:rPr lang="fa-IR" sz="6000" b="1" dirty="0">
                <a:effectLst>
                  <a:outerShdw blurRad="38100" dist="38100" dir="2700000" algn="tl">
                    <a:srgbClr val="000000">
                      <a:alpha val="43137"/>
                    </a:srgbClr>
                  </a:outerShdw>
                </a:effectLst>
                <a:cs typeface="B Nazanin" panose="00000400000000000000" pitchFamily="2" charset="-78"/>
              </a:rPr>
              <a:t>کتاب </a:t>
            </a:r>
            <a:r>
              <a:rPr lang="fa-IR" sz="6000" b="1" dirty="0" smtClean="0">
                <a:effectLst>
                  <a:outerShdw blurRad="38100" dist="38100" dir="2700000" algn="tl">
                    <a:srgbClr val="000000">
                      <a:alpha val="43137"/>
                    </a:srgbClr>
                  </a:outerShdw>
                </a:effectLst>
                <a:cs typeface="B Nazanin" panose="00000400000000000000" pitchFamily="2" charset="-78"/>
              </a:rPr>
              <a:t>سیره معصومین</a:t>
            </a:r>
          </a:p>
          <a:p>
            <a:r>
              <a:rPr lang="fa-IR" sz="6000" b="1" dirty="0" smtClean="0">
                <a:solidFill>
                  <a:schemeClr val="bg2">
                    <a:lumMod val="25000"/>
                  </a:schemeClr>
                </a:solidFill>
                <a:effectLst>
                  <a:outerShdw blurRad="38100" dist="38100" dir="2700000" algn="tl">
                    <a:srgbClr val="000000">
                      <a:alpha val="43137"/>
                    </a:srgbClr>
                  </a:outerShdw>
                </a:effectLst>
                <a:cs typeface="B Nazanin" panose="00000400000000000000" pitchFamily="2" charset="-78"/>
              </a:rPr>
              <a:t> </a:t>
            </a:r>
            <a:r>
              <a:rPr lang="fa-IR" sz="2800" b="1" dirty="0" smtClean="0">
                <a:solidFill>
                  <a:schemeClr val="bg2">
                    <a:lumMod val="25000"/>
                  </a:schemeClr>
                </a:solidFill>
                <a:effectLst>
                  <a:outerShdw blurRad="38100" dist="38100" dir="2700000" algn="tl">
                    <a:srgbClr val="000000">
                      <a:alpha val="43137"/>
                    </a:srgbClr>
                  </a:outerShdw>
                </a:effectLst>
                <a:cs typeface="B Nazanin" panose="00000400000000000000" pitchFamily="2" charset="-78"/>
              </a:rPr>
              <a:t>علیهم السلام</a:t>
            </a:r>
            <a:endParaRPr lang="en-US" sz="6000" b="1" dirty="0">
              <a:solidFill>
                <a:schemeClr val="bg2">
                  <a:lumMod val="25000"/>
                </a:schemeClr>
              </a:solidFill>
              <a:effectLst>
                <a:outerShdw blurRad="38100" dist="38100" dir="2700000" algn="tl">
                  <a:srgbClr val="000000">
                    <a:alpha val="43137"/>
                  </a:srgbClr>
                </a:outerShdw>
              </a:effectLst>
              <a:cs typeface="B Nazanin" panose="00000400000000000000" pitchFamily="2" charset="-78"/>
            </a:endParaRPr>
          </a:p>
          <a:p>
            <a:endParaRPr lang="en-US" sz="60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4099"/>
            <a:ext cx="9144000" cy="6862099"/>
          </a:xfrm>
          <a:prstGeom prst="rect">
            <a:avLst/>
          </a:prstGeom>
        </p:spPr>
      </p:pic>
      <p:sp>
        <p:nvSpPr>
          <p:cNvPr id="3" name="Rectangle 2"/>
          <p:cNvSpPr/>
          <p:nvPr/>
        </p:nvSpPr>
        <p:spPr>
          <a:xfrm>
            <a:off x="213269" y="397543"/>
            <a:ext cx="7095035" cy="6206929"/>
          </a:xfrm>
          <a:prstGeom prst="rect">
            <a:avLst/>
          </a:prstGeom>
          <a:ln w="12700">
            <a:solidFill>
              <a:schemeClr val="tx1">
                <a:lumMod val="65000"/>
                <a:lumOff val="35000"/>
              </a:schemeClr>
            </a:solidFill>
            <a:prstDash val="solid"/>
          </a:ln>
          <a:effectLst>
            <a:glow rad="1397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pic>
        <p:nvPicPr>
          <p:cNvPr id="4" name="Picture 3" descr="D:\Pic\45123.jpg"/>
          <p:cNvPicPr>
            <a:picLocks noChangeAspect="1" noChangeArrowheads="1"/>
          </p:cNvPicPr>
          <p:nvPr/>
        </p:nvPicPr>
        <p:blipFill>
          <a:blip r:embed="rId3" cstate="print"/>
          <a:srcRect/>
          <a:stretch>
            <a:fillRect/>
          </a:stretch>
        </p:blipFill>
        <p:spPr bwMode="auto">
          <a:xfrm rot="2664449">
            <a:off x="7625334" y="637199"/>
            <a:ext cx="1168237" cy="1183993"/>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484422" y="1341441"/>
            <a:ext cx="6552728" cy="4319131"/>
          </a:xfrm>
          <a:prstGeom prst="rect">
            <a:avLst/>
          </a:prstGeom>
          <a:noFill/>
        </p:spPr>
        <p:txBody>
          <a:bodyPr wrap="square" rtlCol="0">
            <a:spAutoFit/>
          </a:bodyPr>
          <a:lstStyle/>
          <a:p>
            <a:pPr algn="r" rtl="1">
              <a:lnSpc>
                <a:spcPct val="115000"/>
              </a:lnSpc>
              <a:spcAft>
                <a:spcPts val="1000"/>
              </a:spcAft>
            </a:pPr>
            <a:r>
              <a:rPr lang="fa-IR" sz="2800" b="1" dirty="0">
                <a:solidFill>
                  <a:srgbClr val="C00000"/>
                </a:solidFill>
                <a:effectLst>
                  <a:outerShdw blurRad="38100" dist="38100" dir="2700000" algn="tl">
                    <a:srgbClr val="000000">
                      <a:alpha val="43137"/>
                    </a:srgbClr>
                  </a:outerShdw>
                </a:effectLst>
                <a:ea typeface="Calibri"/>
                <a:cs typeface="B Nazanin" pitchFamily="2" charset="-78"/>
              </a:rPr>
              <a:t>د) بررسی تاریخی از جنبه امام رضا (ع)</a:t>
            </a:r>
          </a:p>
          <a:p>
            <a:pPr algn="r" rtl="1">
              <a:lnSpc>
                <a:spcPct val="115000"/>
              </a:lnSpc>
              <a:spcAft>
                <a:spcPts val="1000"/>
              </a:spcAft>
            </a:pPr>
            <a:endParaRPr lang="en-US" sz="2400" b="1" dirty="0">
              <a:ea typeface="Calibri"/>
              <a:cs typeface="B Nazanin" pitchFamily="2" charset="-78"/>
            </a:endParaRPr>
          </a:p>
          <a:p>
            <a:pPr marL="800100" lvl="1" indent="-342900" algn="r" rtl="1">
              <a:lnSpc>
                <a:spcPct val="115000"/>
              </a:lnSpc>
              <a:spcAft>
                <a:spcPts val="1000"/>
              </a:spcAft>
              <a:buFont typeface="Wingdings" panose="05000000000000000000" pitchFamily="2" charset="2"/>
              <a:buChar char="q"/>
            </a:pPr>
            <a:r>
              <a:rPr lang="fa-IR" dirty="0">
                <a:ea typeface="Calibri"/>
                <a:cs typeface="B Nazanin" pitchFamily="2" charset="-78"/>
              </a:rPr>
              <a:t>اجبار در آوردن از مدینه به مرو</a:t>
            </a:r>
            <a:endParaRPr lang="en-US" dirty="0">
              <a:ea typeface="Calibri"/>
              <a:cs typeface="B Nazanin" pitchFamily="2" charset="-78"/>
            </a:endParaRPr>
          </a:p>
          <a:p>
            <a:pPr marL="800100" lvl="1" indent="-342900" algn="r" rtl="1">
              <a:lnSpc>
                <a:spcPct val="115000"/>
              </a:lnSpc>
              <a:spcAft>
                <a:spcPts val="1000"/>
              </a:spcAft>
              <a:buFont typeface="Wingdings" panose="05000000000000000000" pitchFamily="2" charset="2"/>
              <a:buChar char="q"/>
            </a:pPr>
            <a:r>
              <a:rPr lang="fa-IR" dirty="0">
                <a:ea typeface="Calibri"/>
                <a:cs typeface="B Nazanin" pitchFamily="2" charset="-78"/>
              </a:rPr>
              <a:t>پیشنهاد از جانب مامون و مخالفت امام</a:t>
            </a:r>
            <a:endParaRPr lang="en-US" dirty="0">
              <a:ea typeface="Calibri"/>
              <a:cs typeface="B Nazanin" pitchFamily="2" charset="-78"/>
            </a:endParaRPr>
          </a:p>
          <a:p>
            <a:pPr marL="800100" lvl="1" indent="-342900" algn="r" rtl="1">
              <a:lnSpc>
                <a:spcPct val="115000"/>
              </a:lnSpc>
              <a:spcAft>
                <a:spcPts val="1000"/>
              </a:spcAft>
              <a:buFont typeface="Wingdings" panose="05000000000000000000" pitchFamily="2" charset="2"/>
              <a:buChar char="q"/>
            </a:pPr>
            <a:r>
              <a:rPr lang="fa-IR" dirty="0">
                <a:ea typeface="Calibri"/>
                <a:cs typeface="B Nazanin" pitchFamily="2" charset="-78"/>
              </a:rPr>
              <a:t>اجبار به پذیرش</a:t>
            </a:r>
          </a:p>
          <a:p>
            <a:pPr marL="800100" lvl="1" indent="-342900" algn="r" rtl="1">
              <a:lnSpc>
                <a:spcPct val="115000"/>
              </a:lnSpc>
              <a:spcAft>
                <a:spcPts val="1000"/>
              </a:spcAft>
              <a:buFont typeface="Wingdings" panose="05000000000000000000" pitchFamily="2" charset="2"/>
              <a:buChar char="q"/>
            </a:pPr>
            <a:r>
              <a:rPr lang="fa-IR" dirty="0">
                <a:ea typeface="Calibri"/>
                <a:cs typeface="B Nazanin" pitchFamily="2" charset="-78"/>
              </a:rPr>
              <a:t> عدم مخالفت در عزل و نصب ها و ...</a:t>
            </a:r>
          </a:p>
          <a:p>
            <a:pPr marL="800100" lvl="1" indent="-342900" algn="r" rtl="1">
              <a:lnSpc>
                <a:spcPct val="115000"/>
              </a:lnSpc>
              <a:spcAft>
                <a:spcPts val="1000"/>
              </a:spcAft>
              <a:buFont typeface="Wingdings" panose="05000000000000000000" pitchFamily="2" charset="2"/>
              <a:buChar char="q"/>
            </a:pPr>
            <a:r>
              <a:rPr lang="fa-IR" dirty="0">
                <a:ea typeface="Calibri"/>
                <a:cs typeface="B Nazanin" pitchFamily="2" charset="-78"/>
              </a:rPr>
              <a:t>شروط امام: پیشبرد اسلام و عمل برخلاف اهداف دشمن</a:t>
            </a:r>
            <a:endParaRPr lang="en-US" dirty="0">
              <a:ea typeface="Calibri"/>
              <a:cs typeface="B Nazanin" pitchFamily="2" charset="-78"/>
            </a:endParaRPr>
          </a:p>
          <a:p>
            <a:pPr marL="800100" lvl="1" indent="-342900" algn="r" rtl="1">
              <a:lnSpc>
                <a:spcPct val="115000"/>
              </a:lnSpc>
              <a:spcAft>
                <a:spcPts val="1000"/>
              </a:spcAft>
              <a:buFont typeface="Wingdings" panose="05000000000000000000" pitchFamily="2" charset="2"/>
              <a:buChar char="q"/>
            </a:pPr>
            <a:r>
              <a:rPr lang="fa-IR" dirty="0">
                <a:ea typeface="Calibri"/>
                <a:cs typeface="B Nazanin" pitchFamily="2" charset="-78"/>
              </a:rPr>
              <a:t>طرز رفتار امام پس از ولایتعهدی: عدم اشاره به مامون در خطبه و عدم تایید وی</a:t>
            </a:r>
            <a:endParaRPr lang="en-US" dirty="0">
              <a:ea typeface="Calibri"/>
              <a:cs typeface="B Nazanin" pitchFamily="2" charset="-78"/>
            </a:endParaRPr>
          </a:p>
          <a:p>
            <a:endParaRPr lang="en-US" sz="2400" dirty="0">
              <a:cs typeface="B Nazanin" pitchFamily="2" charset="-78"/>
            </a:endParaRPr>
          </a:p>
        </p:txBody>
      </p:sp>
    </p:spTree>
    <p:extLst>
      <p:ext uri="{BB962C8B-B14F-4D97-AF65-F5344CB8AC3E}">
        <p14:creationId xmlns:p14="http://schemas.microsoft.com/office/powerpoint/2010/main" val="26755264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4099"/>
            <a:ext cx="9144000" cy="6862099"/>
          </a:xfrm>
          <a:prstGeom prst="rect">
            <a:avLst/>
          </a:prstGeom>
        </p:spPr>
      </p:pic>
      <p:sp>
        <p:nvSpPr>
          <p:cNvPr id="3" name="Rectangle 2"/>
          <p:cNvSpPr/>
          <p:nvPr/>
        </p:nvSpPr>
        <p:spPr>
          <a:xfrm>
            <a:off x="213269" y="397543"/>
            <a:ext cx="7095035" cy="6206929"/>
          </a:xfrm>
          <a:prstGeom prst="rect">
            <a:avLst/>
          </a:prstGeom>
          <a:ln w="12700">
            <a:solidFill>
              <a:schemeClr val="tx1">
                <a:lumMod val="65000"/>
                <a:lumOff val="35000"/>
              </a:schemeClr>
            </a:solidFill>
            <a:prstDash val="solid"/>
          </a:ln>
          <a:effectLst>
            <a:glow rad="1397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pic>
        <p:nvPicPr>
          <p:cNvPr id="4" name="Picture 3" descr="D:\Pic\45123.jpg"/>
          <p:cNvPicPr>
            <a:picLocks noChangeAspect="1" noChangeArrowheads="1"/>
          </p:cNvPicPr>
          <p:nvPr/>
        </p:nvPicPr>
        <p:blipFill>
          <a:blip r:embed="rId3" cstate="print"/>
          <a:srcRect/>
          <a:stretch>
            <a:fillRect/>
          </a:stretch>
        </p:blipFill>
        <p:spPr bwMode="auto">
          <a:xfrm rot="2664449">
            <a:off x="7625334" y="637199"/>
            <a:ext cx="1168237" cy="1183993"/>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323528" y="1484784"/>
            <a:ext cx="6713622" cy="3111108"/>
          </a:xfrm>
          <a:prstGeom prst="rect">
            <a:avLst/>
          </a:prstGeom>
          <a:noFill/>
        </p:spPr>
        <p:txBody>
          <a:bodyPr wrap="square" rtlCol="0">
            <a:spAutoFit/>
          </a:bodyPr>
          <a:lstStyle/>
          <a:p>
            <a:pPr algn="r" rtl="1">
              <a:lnSpc>
                <a:spcPct val="115000"/>
              </a:lnSpc>
              <a:spcAft>
                <a:spcPts val="1000"/>
              </a:spcAft>
            </a:pPr>
            <a:r>
              <a:rPr lang="fa-IR" sz="2800" b="1" dirty="0" smtClean="0">
                <a:effectLst>
                  <a:outerShdw blurRad="38100" dist="38100" dir="2700000" algn="tl">
                    <a:srgbClr val="000000">
                      <a:alpha val="43137"/>
                    </a:srgbClr>
                  </a:outerShdw>
                </a:effectLst>
                <a:ea typeface="Calibri"/>
                <a:cs typeface="B Nazanin" pitchFamily="2" charset="-78"/>
              </a:rPr>
              <a:t>نتیجه</a:t>
            </a:r>
          </a:p>
          <a:p>
            <a:pPr algn="r" rtl="1">
              <a:lnSpc>
                <a:spcPct val="115000"/>
              </a:lnSpc>
              <a:spcAft>
                <a:spcPts val="1000"/>
              </a:spcAft>
            </a:pPr>
            <a:endParaRPr lang="en-US" sz="2800" b="1" dirty="0">
              <a:ea typeface="Calibri"/>
              <a:cs typeface="B Nazanin" pitchFamily="2" charset="-78"/>
            </a:endParaRPr>
          </a:p>
          <a:p>
            <a:pPr marL="457200" marR="0" indent="-457200" algn="just" rtl="1">
              <a:lnSpc>
                <a:spcPct val="115000"/>
              </a:lnSpc>
              <a:spcBef>
                <a:spcPts val="0"/>
              </a:spcBef>
              <a:spcAft>
                <a:spcPts val="1000"/>
              </a:spcAft>
              <a:buFont typeface="Wingdings" panose="05000000000000000000" pitchFamily="2" charset="2"/>
              <a:buChar char="q"/>
            </a:pPr>
            <a:r>
              <a:rPr lang="fa-IR" dirty="0">
                <a:ea typeface="Calibri"/>
                <a:cs typeface="B Nazanin" pitchFamily="2" charset="-78"/>
              </a:rPr>
              <a:t>استفاده از دستگاه خلافت در راه دین: کسب قدرت تبلیغی و خنثی شدن تصرف دشمن</a:t>
            </a:r>
            <a:endParaRPr lang="en-US" dirty="0">
              <a:ea typeface="Calibri"/>
              <a:cs typeface="B Nazanin" pitchFamily="2" charset="-78"/>
            </a:endParaRPr>
          </a:p>
          <a:p>
            <a:pPr marL="457200" marR="0" indent="-457200" algn="just" rtl="1">
              <a:lnSpc>
                <a:spcPct val="115000"/>
              </a:lnSpc>
              <a:spcBef>
                <a:spcPts val="0"/>
              </a:spcBef>
              <a:spcAft>
                <a:spcPts val="1000"/>
              </a:spcAft>
              <a:buFont typeface="Wingdings" panose="05000000000000000000" pitchFamily="2" charset="2"/>
              <a:buChar char="q"/>
            </a:pPr>
            <a:r>
              <a:rPr lang="fa-IR" dirty="0">
                <a:ea typeface="Calibri"/>
                <a:cs typeface="B Nazanin" pitchFamily="2" charset="-78"/>
              </a:rPr>
              <a:t>احیای امر به معروف ونهی از منکر</a:t>
            </a:r>
            <a:endParaRPr lang="en-US" dirty="0">
              <a:ea typeface="Calibri"/>
              <a:cs typeface="B Nazanin" pitchFamily="2" charset="-78"/>
            </a:endParaRPr>
          </a:p>
          <a:p>
            <a:pPr marL="457200" marR="0" indent="-457200" algn="just" rtl="1">
              <a:lnSpc>
                <a:spcPct val="115000"/>
              </a:lnSpc>
              <a:spcBef>
                <a:spcPts val="0"/>
              </a:spcBef>
              <a:spcAft>
                <a:spcPts val="1000"/>
              </a:spcAft>
              <a:buFont typeface="Wingdings" panose="05000000000000000000" pitchFamily="2" charset="2"/>
              <a:buChar char="q"/>
            </a:pPr>
            <a:r>
              <a:rPr lang="fa-IR" dirty="0">
                <a:ea typeface="Calibri"/>
                <a:cs typeface="B Nazanin" pitchFamily="2" charset="-78"/>
              </a:rPr>
              <a:t>در نهایت: امام به شهادت رسید. هیچ تفاوتی میان امام حسین و امام رضا وجود ندارد</a:t>
            </a:r>
            <a:endParaRPr lang="en-US" dirty="0">
              <a:ea typeface="Calibri"/>
              <a:cs typeface="B Nazanin" pitchFamily="2" charset="-78"/>
            </a:endParaRPr>
          </a:p>
          <a:p>
            <a:endParaRPr lang="en-US" sz="2800" dirty="0"/>
          </a:p>
        </p:txBody>
      </p:sp>
    </p:spTree>
    <p:extLst>
      <p:ext uri="{BB962C8B-B14F-4D97-AF65-F5344CB8AC3E}">
        <p14:creationId xmlns:p14="http://schemas.microsoft.com/office/powerpoint/2010/main" val="1144476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4099"/>
            <a:ext cx="9144000" cy="6862099"/>
          </a:xfrm>
          <a:prstGeom prst="rect">
            <a:avLst/>
          </a:prstGeom>
        </p:spPr>
      </p:pic>
      <p:sp>
        <p:nvSpPr>
          <p:cNvPr id="3" name="Rectangle 2"/>
          <p:cNvSpPr/>
          <p:nvPr/>
        </p:nvSpPr>
        <p:spPr>
          <a:xfrm>
            <a:off x="213269" y="397543"/>
            <a:ext cx="7095035" cy="6206929"/>
          </a:xfrm>
          <a:prstGeom prst="rect">
            <a:avLst/>
          </a:prstGeom>
          <a:ln w="12700">
            <a:solidFill>
              <a:schemeClr val="tx1">
                <a:lumMod val="65000"/>
                <a:lumOff val="35000"/>
              </a:schemeClr>
            </a:solidFill>
            <a:prstDash val="solid"/>
          </a:ln>
          <a:effectLst>
            <a:glow rad="1397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pic>
        <p:nvPicPr>
          <p:cNvPr id="4" name="Picture 3" descr="D:\Pic\45123.jpg"/>
          <p:cNvPicPr>
            <a:picLocks noChangeAspect="1" noChangeArrowheads="1"/>
          </p:cNvPicPr>
          <p:nvPr/>
        </p:nvPicPr>
        <p:blipFill>
          <a:blip r:embed="rId3" cstate="print"/>
          <a:srcRect/>
          <a:stretch>
            <a:fillRect/>
          </a:stretch>
        </p:blipFill>
        <p:spPr bwMode="auto">
          <a:xfrm rot="2664449">
            <a:off x="7625334" y="637199"/>
            <a:ext cx="1168237" cy="1183993"/>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343161" y="908720"/>
            <a:ext cx="6749119" cy="5478423"/>
          </a:xfrm>
          <a:prstGeom prst="rect">
            <a:avLst/>
          </a:prstGeom>
          <a:noFill/>
        </p:spPr>
        <p:txBody>
          <a:bodyPr wrap="square" rtlCol="0">
            <a:spAutoFit/>
          </a:bodyPr>
          <a:lstStyle/>
          <a:p>
            <a:pPr marL="342900" lvl="0" indent="-342900" algn="r" rtl="1">
              <a:buFont typeface="Wingdings" panose="05000000000000000000" pitchFamily="2" charset="2"/>
              <a:buChar char="q"/>
            </a:pPr>
            <a:r>
              <a:rPr lang="fa-IR" sz="2400" b="1" dirty="0">
                <a:solidFill>
                  <a:srgbClr val="C00000"/>
                </a:solidFill>
                <a:effectLst>
                  <a:outerShdw blurRad="38100" dist="38100" dir="2700000" algn="tl">
                    <a:srgbClr val="000000">
                      <a:alpha val="43137"/>
                    </a:srgbClr>
                  </a:outerShdw>
                </a:effectLst>
                <a:cs typeface="B Nazanin" panose="00000400000000000000" pitchFamily="2" charset="-78"/>
              </a:rPr>
              <a:t>یکی از اصول مشترک در سیره همه ائمه (ع): </a:t>
            </a:r>
            <a:endParaRPr lang="fa-IR" sz="2400" b="1" dirty="0" smtClean="0">
              <a:solidFill>
                <a:srgbClr val="C00000"/>
              </a:solidFill>
              <a:effectLst>
                <a:outerShdw blurRad="38100" dist="38100" dir="2700000" algn="tl">
                  <a:srgbClr val="000000">
                    <a:alpha val="43137"/>
                  </a:srgbClr>
                </a:outerShdw>
              </a:effectLst>
              <a:cs typeface="B Nazanin" panose="00000400000000000000" pitchFamily="2" charset="-78"/>
            </a:endParaRPr>
          </a:p>
          <a:p>
            <a:pPr lvl="1" algn="r" rtl="1">
              <a:lnSpc>
                <a:spcPct val="150000"/>
              </a:lnSpc>
            </a:pPr>
            <a:r>
              <a:rPr lang="fa-IR" sz="2000" dirty="0" smtClean="0">
                <a:cs typeface="B Nazanin" panose="00000400000000000000" pitchFamily="2" charset="-78"/>
              </a:rPr>
              <a:t>تقویت </a:t>
            </a:r>
            <a:r>
              <a:rPr lang="fa-IR" sz="2000" dirty="0">
                <a:cs typeface="B Nazanin" panose="00000400000000000000" pitchFamily="2" charset="-78"/>
              </a:rPr>
              <a:t>دین و رساندن تعالیم دینی به بعدی ها و رسالت « تعلیم و تربیتی».</a:t>
            </a:r>
          </a:p>
          <a:p>
            <a:pPr lvl="0" algn="r" rtl="1"/>
            <a:endParaRPr lang="en-US" sz="2400" dirty="0">
              <a:cs typeface="B Nazanin" panose="00000400000000000000" pitchFamily="2" charset="-78"/>
            </a:endParaRPr>
          </a:p>
          <a:p>
            <a:pPr marL="342900" lvl="0" indent="-342900" algn="r" rtl="1">
              <a:buFont typeface="Wingdings" panose="05000000000000000000" pitchFamily="2" charset="2"/>
              <a:buChar char="q"/>
            </a:pPr>
            <a:r>
              <a:rPr lang="fa-IR" sz="2400" b="1" dirty="0">
                <a:solidFill>
                  <a:srgbClr val="C00000"/>
                </a:solidFill>
                <a:effectLst>
                  <a:outerShdw blurRad="38100" dist="38100" dir="2700000" algn="tl">
                    <a:srgbClr val="000000">
                      <a:alpha val="43137"/>
                    </a:srgbClr>
                  </a:outerShdw>
                </a:effectLst>
                <a:cs typeface="B Nazanin" panose="00000400000000000000" pitchFamily="2" charset="-78"/>
              </a:rPr>
              <a:t>لزوم رساندن تعالیم اسلامی در هر عصر و دوره: </a:t>
            </a:r>
            <a:endParaRPr lang="fa-IR" sz="2400" b="1" dirty="0" smtClean="0">
              <a:solidFill>
                <a:srgbClr val="C00000"/>
              </a:solidFill>
              <a:effectLst>
                <a:outerShdw blurRad="38100" dist="38100" dir="2700000" algn="tl">
                  <a:srgbClr val="000000">
                    <a:alpha val="43137"/>
                  </a:srgbClr>
                </a:outerShdw>
              </a:effectLst>
              <a:cs typeface="B Nazanin" panose="00000400000000000000" pitchFamily="2" charset="-78"/>
            </a:endParaRPr>
          </a:p>
          <a:p>
            <a:pPr lvl="1" algn="r" rtl="1">
              <a:lnSpc>
                <a:spcPct val="150000"/>
              </a:lnSpc>
            </a:pPr>
            <a:r>
              <a:rPr lang="fa-IR" sz="2000" dirty="0" smtClean="0">
                <a:cs typeface="B Nazanin" panose="00000400000000000000" pitchFamily="2" charset="-78"/>
              </a:rPr>
              <a:t>با </a:t>
            </a:r>
            <a:r>
              <a:rPr lang="fa-IR" sz="2000" dirty="0">
                <a:cs typeface="B Nazanin" panose="00000400000000000000" pitchFamily="2" charset="-78"/>
              </a:rPr>
              <a:t>استفاده از وسایل مشروع و متناسب با شرایط و اوضاع هر زمان</a:t>
            </a:r>
            <a:endParaRPr lang="en-US" sz="2000" dirty="0">
              <a:cs typeface="B Nazanin" panose="00000400000000000000" pitchFamily="2" charset="-78"/>
            </a:endParaRPr>
          </a:p>
          <a:p>
            <a:pPr algn="r" rtl="1"/>
            <a:endParaRPr lang="fa-IR" sz="2400" b="1" dirty="0" smtClean="0">
              <a:cs typeface="B Nazanin" panose="00000400000000000000" pitchFamily="2" charset="-78"/>
            </a:endParaRPr>
          </a:p>
          <a:p>
            <a:pPr algn="r" rtl="1"/>
            <a:endParaRPr lang="fa-IR" sz="2400" b="1" dirty="0">
              <a:cs typeface="B Nazanin" panose="00000400000000000000" pitchFamily="2" charset="-78"/>
            </a:endParaRPr>
          </a:p>
          <a:p>
            <a:pPr algn="r" rtl="1"/>
            <a:r>
              <a:rPr lang="fa-IR" sz="2800" b="1" dirty="0">
                <a:solidFill>
                  <a:srgbClr val="C00000"/>
                </a:solidFill>
                <a:effectLst>
                  <a:outerShdw blurRad="38100" dist="38100" dir="2700000" algn="tl">
                    <a:srgbClr val="000000">
                      <a:alpha val="43137"/>
                    </a:srgbClr>
                  </a:outerShdw>
                </a:effectLst>
                <a:cs typeface="B Nazanin" panose="00000400000000000000" pitchFamily="2" charset="-78"/>
              </a:rPr>
              <a:t>تعلیم و تربیت در سیره ائمه </a:t>
            </a:r>
            <a:endParaRPr lang="fa-IR" sz="2800" b="1" dirty="0" smtClean="0">
              <a:solidFill>
                <a:srgbClr val="C00000"/>
              </a:solidFill>
              <a:effectLst>
                <a:outerShdw blurRad="38100" dist="38100" dir="2700000" algn="tl">
                  <a:srgbClr val="000000">
                    <a:alpha val="43137"/>
                  </a:srgbClr>
                </a:outerShdw>
              </a:effectLst>
              <a:cs typeface="B Nazanin" panose="00000400000000000000" pitchFamily="2" charset="-78"/>
            </a:endParaRPr>
          </a:p>
          <a:p>
            <a:pPr algn="r" rtl="1"/>
            <a:r>
              <a:rPr lang="fa-IR" sz="1400" b="1" dirty="0" smtClean="0">
                <a:cs typeface="B Nazanin" panose="00000400000000000000" pitchFamily="2" charset="-78"/>
              </a:rPr>
              <a:t>      </a:t>
            </a:r>
          </a:p>
          <a:p>
            <a:pPr marL="800100" lvl="1" indent="-342900" algn="r" rtl="1">
              <a:lnSpc>
                <a:spcPct val="150000"/>
              </a:lnSpc>
              <a:buFont typeface="Wingdings" panose="05000000000000000000" pitchFamily="2" charset="2"/>
              <a:buChar char="§"/>
            </a:pPr>
            <a:r>
              <a:rPr lang="fa-IR" dirty="0" smtClean="0">
                <a:cs typeface="B Nazanin" panose="00000400000000000000" pitchFamily="2" charset="-78"/>
              </a:rPr>
              <a:t>امام </a:t>
            </a:r>
            <a:r>
              <a:rPr lang="fa-IR" dirty="0">
                <a:cs typeface="B Nazanin" panose="00000400000000000000" pitchFamily="2" charset="-78"/>
              </a:rPr>
              <a:t>حسین : با خون</a:t>
            </a:r>
            <a:endParaRPr lang="en-US" dirty="0">
              <a:cs typeface="B Nazanin" panose="00000400000000000000" pitchFamily="2" charset="-78"/>
            </a:endParaRPr>
          </a:p>
          <a:p>
            <a:pPr marL="800100" lvl="1" indent="-342900" algn="r" rtl="1">
              <a:lnSpc>
                <a:spcPct val="150000"/>
              </a:lnSpc>
              <a:buFont typeface="Wingdings" panose="05000000000000000000" pitchFamily="2" charset="2"/>
              <a:buChar char="§"/>
            </a:pPr>
            <a:r>
              <a:rPr lang="fa-IR" dirty="0" smtClean="0">
                <a:cs typeface="B Nazanin" panose="00000400000000000000" pitchFamily="2" charset="-78"/>
              </a:rPr>
              <a:t>امام </a:t>
            </a:r>
            <a:r>
              <a:rPr lang="fa-IR" dirty="0">
                <a:cs typeface="B Nazanin" panose="00000400000000000000" pitchFamily="2" charset="-78"/>
              </a:rPr>
              <a:t>سجاد: با دعا و تبلیغ و یادآوری قیام سیدا الشهدا</a:t>
            </a:r>
          </a:p>
          <a:p>
            <a:pPr marL="800100" lvl="1" indent="-342900" algn="r" rtl="1">
              <a:lnSpc>
                <a:spcPct val="150000"/>
              </a:lnSpc>
              <a:buFont typeface="Wingdings" panose="05000000000000000000" pitchFamily="2" charset="2"/>
              <a:buChar char="§"/>
            </a:pPr>
            <a:r>
              <a:rPr lang="fa-IR" dirty="0" smtClean="0">
                <a:cs typeface="B Nazanin" panose="00000400000000000000" pitchFamily="2" charset="-78"/>
              </a:rPr>
              <a:t>امام </a:t>
            </a:r>
            <a:r>
              <a:rPr lang="fa-IR" dirty="0">
                <a:cs typeface="B Nazanin" panose="00000400000000000000" pitchFamily="2" charset="-78"/>
              </a:rPr>
              <a:t>صادق: ایجاد یک نهضت علمی </a:t>
            </a:r>
            <a:endParaRPr lang="en-US" dirty="0">
              <a:cs typeface="B Nazanin" panose="00000400000000000000" pitchFamily="2" charset="-78"/>
            </a:endParaRPr>
          </a:p>
          <a:p>
            <a:pPr marL="800100" lvl="1" indent="-342900" algn="r" rtl="1">
              <a:lnSpc>
                <a:spcPct val="150000"/>
              </a:lnSpc>
              <a:buFont typeface="Wingdings" panose="05000000000000000000" pitchFamily="2" charset="2"/>
              <a:buChar char="§"/>
            </a:pPr>
            <a:r>
              <a:rPr lang="fa-IR" dirty="0" smtClean="0">
                <a:cs typeface="B Nazanin" panose="00000400000000000000" pitchFamily="2" charset="-78"/>
              </a:rPr>
              <a:t>امام </a:t>
            </a:r>
            <a:r>
              <a:rPr lang="fa-IR" dirty="0">
                <a:cs typeface="B Nazanin" panose="00000400000000000000" pitchFamily="2" charset="-78"/>
              </a:rPr>
              <a:t>رضا: قبول منصب و مسئولیت سیاسی</a:t>
            </a:r>
            <a:endParaRPr lang="en-US" dirty="0">
              <a:cs typeface="B Nazanin" panose="00000400000000000000" pitchFamily="2" charset="-78"/>
            </a:endParaRPr>
          </a:p>
          <a:p>
            <a:pPr algn="r" rtl="1"/>
            <a:endParaRPr lang="fa-IR" sz="2000" b="1" dirty="0">
              <a:cs typeface="B Nazanin" panose="00000400000000000000" pitchFamily="2" charset="-78"/>
            </a:endParaRPr>
          </a:p>
        </p:txBody>
      </p:sp>
    </p:spTree>
    <p:extLst>
      <p:ext uri="{BB962C8B-B14F-4D97-AF65-F5344CB8AC3E}">
        <p14:creationId xmlns:p14="http://schemas.microsoft.com/office/powerpoint/2010/main" val="21638155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4099"/>
            <a:ext cx="9144000" cy="6862099"/>
          </a:xfrm>
          <a:prstGeom prst="rect">
            <a:avLst/>
          </a:prstGeom>
        </p:spPr>
      </p:pic>
      <p:sp>
        <p:nvSpPr>
          <p:cNvPr id="3" name="Rectangle 2"/>
          <p:cNvSpPr/>
          <p:nvPr/>
        </p:nvSpPr>
        <p:spPr>
          <a:xfrm>
            <a:off x="213269" y="397543"/>
            <a:ext cx="7095035" cy="6206929"/>
          </a:xfrm>
          <a:prstGeom prst="rect">
            <a:avLst/>
          </a:prstGeom>
          <a:ln w="12700">
            <a:solidFill>
              <a:schemeClr val="tx1">
                <a:lumMod val="65000"/>
                <a:lumOff val="35000"/>
              </a:schemeClr>
            </a:solidFill>
            <a:prstDash val="solid"/>
          </a:ln>
          <a:effectLst>
            <a:glow rad="1397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pic>
        <p:nvPicPr>
          <p:cNvPr id="4" name="Picture 3" descr="D:\Pic\45123.jpg"/>
          <p:cNvPicPr>
            <a:picLocks noChangeAspect="1" noChangeArrowheads="1"/>
          </p:cNvPicPr>
          <p:nvPr/>
        </p:nvPicPr>
        <p:blipFill>
          <a:blip r:embed="rId3" cstate="print"/>
          <a:srcRect/>
          <a:stretch>
            <a:fillRect/>
          </a:stretch>
        </p:blipFill>
        <p:spPr bwMode="auto">
          <a:xfrm rot="2664449">
            <a:off x="7625334" y="637199"/>
            <a:ext cx="1168237" cy="1183993"/>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395536" y="908720"/>
            <a:ext cx="6641614" cy="4462760"/>
          </a:xfrm>
          <a:prstGeom prst="rect">
            <a:avLst/>
          </a:prstGeom>
          <a:noFill/>
        </p:spPr>
        <p:txBody>
          <a:bodyPr wrap="square" rtlCol="0">
            <a:spAutoFit/>
          </a:bodyPr>
          <a:lstStyle/>
          <a:p>
            <a:pPr algn="r" rtl="1"/>
            <a:r>
              <a:rPr lang="fa-IR" sz="2800" b="1" dirty="0">
                <a:cs typeface="B Nazanin" panose="00000400000000000000" pitchFamily="2" charset="-78"/>
              </a:rPr>
              <a:t>نتیجه:</a:t>
            </a:r>
          </a:p>
          <a:p>
            <a:pPr algn="r" rtl="1"/>
            <a:endParaRPr lang="fa-IR" sz="2800" b="1" dirty="0">
              <a:cs typeface="B Nazanin" panose="00000400000000000000" pitchFamily="2" charset="-78"/>
            </a:endParaRPr>
          </a:p>
          <a:p>
            <a:pPr algn="r" rtl="1">
              <a:lnSpc>
                <a:spcPct val="150000"/>
              </a:lnSpc>
            </a:pPr>
            <a:r>
              <a:rPr lang="fa-IR" sz="2000" dirty="0">
                <a:cs typeface="B Nazanin" panose="00000400000000000000" pitchFamily="2" charset="-78"/>
              </a:rPr>
              <a:t>1.هدف از مطالعه سیره ائمه: وجود منابع شناخت قوی در اسلام </a:t>
            </a:r>
            <a:r>
              <a:rPr lang="fa-IR" dirty="0">
                <a:cs typeface="B Nazanin" panose="00000400000000000000" pitchFamily="2" charset="-78"/>
              </a:rPr>
              <a:t>(</a:t>
            </a:r>
            <a:r>
              <a:rPr lang="fa-IR" dirty="0" smtClean="0">
                <a:cs typeface="B Nazanin" panose="00000400000000000000" pitchFamily="2" charset="-78"/>
              </a:rPr>
              <a:t>سیره </a:t>
            </a:r>
            <a:r>
              <a:rPr lang="fa-IR" dirty="0">
                <a:cs typeface="B Nazanin" panose="00000400000000000000" pitchFamily="2" charset="-78"/>
              </a:rPr>
              <a:t>ائمه معصومین)</a:t>
            </a:r>
          </a:p>
          <a:p>
            <a:pPr algn="r" rtl="1">
              <a:lnSpc>
                <a:spcPct val="150000"/>
              </a:lnSpc>
            </a:pPr>
            <a:r>
              <a:rPr lang="fa-IR" sz="2000" dirty="0">
                <a:cs typeface="B Nazanin" panose="00000400000000000000" pitchFamily="2" charset="-78"/>
              </a:rPr>
              <a:t>2.جوابگو بودن منابع اصلی در زندگی همه ما</a:t>
            </a:r>
          </a:p>
          <a:p>
            <a:pPr algn="r" rtl="1">
              <a:lnSpc>
                <a:spcPct val="150000"/>
              </a:lnSpc>
            </a:pPr>
            <a:r>
              <a:rPr lang="fa-IR" sz="2000" dirty="0">
                <a:cs typeface="B Nazanin" panose="00000400000000000000" pitchFamily="2" charset="-78"/>
              </a:rPr>
              <a:t>3.چه طور؟ </a:t>
            </a:r>
            <a:endParaRPr lang="fa-IR" sz="1050" dirty="0">
              <a:cs typeface="B Nazanin" panose="00000400000000000000" pitchFamily="2" charset="-78"/>
            </a:endParaRPr>
          </a:p>
          <a:p>
            <a:pPr lvl="1" algn="r" rtl="1"/>
            <a:r>
              <a:rPr lang="fa-IR" dirty="0">
                <a:cs typeface="B Nazanin" panose="00000400000000000000" pitchFamily="2" charset="-78"/>
              </a:rPr>
              <a:t>اولا- با شناخت ثابت ها و متغیرها</a:t>
            </a:r>
          </a:p>
          <a:p>
            <a:pPr lvl="1" algn="r" rtl="1"/>
            <a:r>
              <a:rPr lang="fa-IR" dirty="0">
                <a:cs typeface="B Nazanin" panose="00000400000000000000" pitchFamily="2" charset="-78"/>
              </a:rPr>
              <a:t>ثانیا- تطبیق ثابت ها با </a:t>
            </a:r>
            <a:r>
              <a:rPr lang="fa-IR" dirty="0" smtClean="0">
                <a:cs typeface="B Nazanin" panose="00000400000000000000" pitchFamily="2" charset="-78"/>
              </a:rPr>
              <a:t>متغیرها</a:t>
            </a:r>
          </a:p>
          <a:p>
            <a:pPr lvl="1" algn="r" rtl="1"/>
            <a:endParaRPr lang="fa-IR" dirty="0">
              <a:cs typeface="B Nazanin" panose="00000400000000000000" pitchFamily="2" charset="-78"/>
            </a:endParaRPr>
          </a:p>
          <a:p>
            <a:pPr lvl="1" algn="r" rtl="1"/>
            <a:endParaRPr lang="fa-IR" sz="3600" dirty="0">
              <a:cs typeface="B Nazanin" panose="00000400000000000000" pitchFamily="2" charset="-78"/>
            </a:endParaRPr>
          </a:p>
          <a:p>
            <a:pPr algn="just" rtl="1"/>
            <a:r>
              <a:rPr lang="fa-IR" sz="2400" b="1" dirty="0">
                <a:solidFill>
                  <a:srgbClr val="00B050"/>
                </a:solidFill>
                <a:effectLst>
                  <a:outerShdw blurRad="38100" dist="38100" dir="2700000" algn="tl">
                    <a:srgbClr val="000000">
                      <a:alpha val="43137"/>
                    </a:srgbClr>
                  </a:outerShdw>
                </a:effectLst>
                <a:cs typeface="B Nazanin" panose="00000400000000000000" pitchFamily="2" charset="-78"/>
              </a:rPr>
              <a:t>اصل صحبت شهید مطهری: در خواند سیره ائمه معصومین (ع): تمرین کردن اینکه ما باید در زندگی، با الگوبرداری از سیره ائمه زندگی کنیم.</a:t>
            </a:r>
            <a:endParaRPr lang="fa-IR" sz="2400" b="1" dirty="0">
              <a:solidFill>
                <a:srgbClr val="00B050"/>
              </a:solidFill>
              <a:effectLst>
                <a:outerShdw blurRad="38100" dist="38100" dir="2700000" algn="tl">
                  <a:srgbClr val="000000">
                    <a:alpha val="43137"/>
                  </a:srgbClr>
                </a:outerShdw>
              </a:effectLst>
              <a:cs typeface="B Nazanin" panose="00000400000000000000" pitchFamily="2" charset="-78"/>
            </a:endParaRPr>
          </a:p>
        </p:txBody>
      </p:sp>
    </p:spTree>
    <p:extLst>
      <p:ext uri="{BB962C8B-B14F-4D97-AF65-F5344CB8AC3E}">
        <p14:creationId xmlns:p14="http://schemas.microsoft.com/office/powerpoint/2010/main" val="1781568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4099"/>
            <a:ext cx="9144000" cy="6862099"/>
          </a:xfrm>
          <a:prstGeom prst="rect">
            <a:avLst/>
          </a:prstGeom>
        </p:spPr>
      </p:pic>
      <p:sp>
        <p:nvSpPr>
          <p:cNvPr id="3" name="Rectangle 2"/>
          <p:cNvSpPr/>
          <p:nvPr/>
        </p:nvSpPr>
        <p:spPr>
          <a:xfrm>
            <a:off x="213269" y="397543"/>
            <a:ext cx="7095035" cy="6206929"/>
          </a:xfrm>
          <a:prstGeom prst="rect">
            <a:avLst/>
          </a:prstGeom>
          <a:ln w="12700">
            <a:solidFill>
              <a:schemeClr val="tx1">
                <a:lumMod val="65000"/>
                <a:lumOff val="35000"/>
              </a:schemeClr>
            </a:solidFill>
            <a:prstDash val="solid"/>
          </a:ln>
          <a:effectLst>
            <a:glow rad="1397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pic>
        <p:nvPicPr>
          <p:cNvPr id="4" name="Picture 3" descr="D:\Pic\45123.jpg"/>
          <p:cNvPicPr>
            <a:picLocks noChangeAspect="1" noChangeArrowheads="1"/>
          </p:cNvPicPr>
          <p:nvPr/>
        </p:nvPicPr>
        <p:blipFill>
          <a:blip r:embed="rId3" cstate="print"/>
          <a:srcRect/>
          <a:stretch>
            <a:fillRect/>
          </a:stretch>
        </p:blipFill>
        <p:spPr bwMode="auto">
          <a:xfrm rot="2664449">
            <a:off x="7625334" y="637199"/>
            <a:ext cx="1168237" cy="1183993"/>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143658" y="1484784"/>
            <a:ext cx="6824243" cy="3600986"/>
          </a:xfrm>
          <a:prstGeom prst="rect">
            <a:avLst/>
          </a:prstGeom>
          <a:noFill/>
        </p:spPr>
        <p:txBody>
          <a:bodyPr wrap="square" rtlCol="0">
            <a:spAutoFit/>
          </a:bodyPr>
          <a:lstStyle/>
          <a:p>
            <a:pPr algn="r" rtl="1"/>
            <a:r>
              <a:rPr lang="fa-IR" sz="2800" b="1" dirty="0">
                <a:solidFill>
                  <a:srgbClr val="C00000"/>
                </a:solidFill>
                <a:effectLst>
                  <a:outerShdw blurRad="38100" dist="38100" dir="2700000" algn="tl">
                    <a:srgbClr val="000000">
                      <a:alpha val="43137"/>
                    </a:srgbClr>
                  </a:outerShdw>
                </a:effectLst>
                <a:cs typeface="B Nazanin" panose="00000400000000000000" pitchFamily="2" charset="-78"/>
              </a:rPr>
              <a:t>بحث اصلی: چرا میان سیره معصومین اختلاف است؟</a:t>
            </a:r>
            <a:endParaRPr lang="en-US" sz="2800" b="1" dirty="0">
              <a:solidFill>
                <a:srgbClr val="C00000"/>
              </a:solidFill>
              <a:effectLst>
                <a:outerShdw blurRad="38100" dist="38100" dir="2700000" algn="tl">
                  <a:srgbClr val="000000">
                    <a:alpha val="43137"/>
                  </a:srgbClr>
                </a:outerShdw>
              </a:effectLst>
              <a:cs typeface="B Nazanin" panose="00000400000000000000" pitchFamily="2" charset="-78"/>
            </a:endParaRPr>
          </a:p>
          <a:p>
            <a:pPr algn="r" rtl="1"/>
            <a:endParaRPr lang="fa-IR" sz="3600" b="1" dirty="0" smtClean="0">
              <a:cs typeface="B Nazanin" panose="00000400000000000000" pitchFamily="2" charset="-78"/>
            </a:endParaRPr>
          </a:p>
          <a:p>
            <a:pPr algn="r" rtl="1"/>
            <a:r>
              <a:rPr lang="fa-IR" sz="2400" b="1" dirty="0" smtClean="0">
                <a:effectLst>
                  <a:outerShdw blurRad="38100" dist="38100" dir="2700000" algn="tl">
                    <a:srgbClr val="000000">
                      <a:alpha val="43137"/>
                    </a:srgbClr>
                  </a:outerShdw>
                </a:effectLst>
                <a:cs typeface="B Nazanin" panose="00000400000000000000" pitchFamily="2" charset="-78"/>
              </a:rPr>
              <a:t>ثمره </a:t>
            </a:r>
            <a:r>
              <a:rPr lang="fa-IR" sz="2400" b="1" dirty="0">
                <a:effectLst>
                  <a:outerShdw blurRad="38100" dist="38100" dir="2700000" algn="tl">
                    <a:srgbClr val="000000">
                      <a:alpha val="43137"/>
                    </a:srgbClr>
                  </a:outerShdw>
                </a:effectLst>
                <a:cs typeface="B Nazanin" panose="00000400000000000000" pitchFamily="2" charset="-78"/>
              </a:rPr>
              <a:t>اختلاف:</a:t>
            </a:r>
          </a:p>
          <a:p>
            <a:pPr algn="r" rtl="1"/>
            <a:endParaRPr lang="en-US" sz="3200" dirty="0">
              <a:cs typeface="B Nazanin" panose="00000400000000000000" pitchFamily="2" charset="-78"/>
            </a:endParaRPr>
          </a:p>
          <a:p>
            <a:pPr marL="457200" lvl="0" indent="-457200" algn="r" rtl="1">
              <a:lnSpc>
                <a:spcPct val="200000"/>
              </a:lnSpc>
              <a:buFont typeface="Wingdings" panose="05000000000000000000" pitchFamily="2" charset="2"/>
              <a:buChar char="q"/>
            </a:pPr>
            <a:r>
              <a:rPr lang="fa-IR" dirty="0">
                <a:cs typeface="B Nazanin" panose="00000400000000000000" pitchFamily="2" charset="-78"/>
              </a:rPr>
              <a:t>ما بالاخره چه کار کنیم، جنگجو باشیم یا صلح طلب؟</a:t>
            </a:r>
            <a:endParaRPr lang="en-US" dirty="0">
              <a:cs typeface="B Nazanin" panose="00000400000000000000" pitchFamily="2" charset="-78"/>
            </a:endParaRPr>
          </a:p>
          <a:p>
            <a:pPr marL="457200" lvl="0" indent="-457200" algn="r" rtl="1">
              <a:lnSpc>
                <a:spcPct val="200000"/>
              </a:lnSpc>
              <a:buFont typeface="Wingdings" panose="05000000000000000000" pitchFamily="2" charset="2"/>
              <a:buChar char="q"/>
            </a:pPr>
            <a:r>
              <a:rPr lang="fa-IR" dirty="0">
                <a:cs typeface="B Nazanin" panose="00000400000000000000" pitchFamily="2" charset="-78"/>
              </a:rPr>
              <a:t>امام رضایی و دنبال پست باشیم یا اساسا روگردان از پذیرفتن مناصب سیاسی باشیم؟</a:t>
            </a:r>
            <a:endParaRPr lang="en-US" dirty="0">
              <a:cs typeface="B Nazanin" panose="00000400000000000000" pitchFamily="2" charset="-78"/>
            </a:endParaRPr>
          </a:p>
          <a:p>
            <a:pPr marL="457200" lvl="0" indent="-457200" algn="r" rtl="1">
              <a:lnSpc>
                <a:spcPct val="200000"/>
              </a:lnSpc>
              <a:buFont typeface="Wingdings" panose="05000000000000000000" pitchFamily="2" charset="2"/>
              <a:buChar char="q"/>
            </a:pPr>
            <a:r>
              <a:rPr lang="fa-IR" dirty="0">
                <a:cs typeface="B Nazanin" panose="00000400000000000000" pitchFamily="2" charset="-78"/>
              </a:rPr>
              <a:t>آیا ملاک خاصی وجود دارد یا اینکه نه ملاک، خواست و تمایل ما است؟</a:t>
            </a:r>
            <a:endParaRPr lang="en-US" dirty="0">
              <a:cs typeface="B Nazanin" panose="00000400000000000000" pitchFamily="2" charset="-78"/>
            </a:endParaRPr>
          </a:p>
        </p:txBody>
      </p:sp>
    </p:spTree>
    <p:extLst>
      <p:ext uri="{BB962C8B-B14F-4D97-AF65-F5344CB8AC3E}">
        <p14:creationId xmlns:p14="http://schemas.microsoft.com/office/powerpoint/2010/main" val="19372692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4099"/>
            <a:ext cx="9144000" cy="6862099"/>
          </a:xfrm>
          <a:prstGeom prst="rect">
            <a:avLst/>
          </a:prstGeom>
        </p:spPr>
      </p:pic>
      <p:sp>
        <p:nvSpPr>
          <p:cNvPr id="3" name="Rectangle 2"/>
          <p:cNvSpPr/>
          <p:nvPr/>
        </p:nvSpPr>
        <p:spPr>
          <a:xfrm>
            <a:off x="213269" y="397543"/>
            <a:ext cx="7095035" cy="6206929"/>
          </a:xfrm>
          <a:prstGeom prst="rect">
            <a:avLst/>
          </a:prstGeom>
          <a:ln w="12700">
            <a:solidFill>
              <a:schemeClr val="tx1">
                <a:lumMod val="65000"/>
                <a:lumOff val="35000"/>
              </a:schemeClr>
            </a:solidFill>
            <a:prstDash val="solid"/>
          </a:ln>
          <a:effectLst>
            <a:glow rad="1397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pic>
        <p:nvPicPr>
          <p:cNvPr id="4" name="Picture 3" descr="D:\Pic\45123.jpg"/>
          <p:cNvPicPr>
            <a:picLocks noChangeAspect="1" noChangeArrowheads="1"/>
          </p:cNvPicPr>
          <p:nvPr/>
        </p:nvPicPr>
        <p:blipFill>
          <a:blip r:embed="rId3" cstate="print"/>
          <a:srcRect/>
          <a:stretch>
            <a:fillRect/>
          </a:stretch>
        </p:blipFill>
        <p:spPr bwMode="auto">
          <a:xfrm rot="2664449">
            <a:off x="7625334" y="637199"/>
            <a:ext cx="1168237" cy="1183993"/>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348664" y="483372"/>
            <a:ext cx="6824243" cy="6207853"/>
          </a:xfrm>
          <a:prstGeom prst="rect">
            <a:avLst/>
          </a:prstGeom>
          <a:noFill/>
        </p:spPr>
        <p:txBody>
          <a:bodyPr wrap="square" rtlCol="0">
            <a:spAutoFit/>
          </a:bodyPr>
          <a:lstStyle/>
          <a:p>
            <a:pPr algn="r" rtl="1"/>
            <a:r>
              <a:rPr lang="fa-IR" sz="2800" b="1" dirty="0">
                <a:solidFill>
                  <a:srgbClr val="C00000"/>
                </a:solidFill>
                <a:effectLst>
                  <a:outerShdw blurRad="38100" dist="38100" dir="2700000" algn="tl">
                    <a:srgbClr val="000000">
                      <a:alpha val="43137"/>
                    </a:srgbClr>
                  </a:outerShdw>
                </a:effectLst>
                <a:cs typeface="B Nazanin" panose="00000400000000000000" pitchFamily="2" charset="-78"/>
              </a:rPr>
              <a:t>اصل مطلب در تفاوت روش و سیره ائمه: </a:t>
            </a:r>
            <a:endParaRPr lang="fa-IR" sz="2800" b="1" dirty="0" smtClean="0">
              <a:solidFill>
                <a:srgbClr val="C00000"/>
              </a:solidFill>
              <a:effectLst>
                <a:outerShdw blurRad="38100" dist="38100" dir="2700000" algn="tl">
                  <a:srgbClr val="000000">
                    <a:alpha val="43137"/>
                  </a:srgbClr>
                </a:outerShdw>
              </a:effectLst>
              <a:cs typeface="B Nazanin" panose="00000400000000000000" pitchFamily="2" charset="-78"/>
            </a:endParaRPr>
          </a:p>
          <a:p>
            <a:pPr algn="ctr" rtl="1">
              <a:lnSpc>
                <a:spcPct val="150000"/>
              </a:lnSpc>
            </a:pPr>
            <a:r>
              <a:rPr lang="fa-IR" sz="2400" b="1" dirty="0" smtClean="0">
                <a:effectLst>
                  <a:outerShdw blurRad="38100" dist="38100" dir="2700000" algn="tl">
                    <a:srgbClr val="000000">
                      <a:alpha val="43137"/>
                    </a:srgbClr>
                  </a:outerShdw>
                </a:effectLst>
                <a:cs typeface="B Nazanin" panose="00000400000000000000" pitchFamily="2" charset="-78"/>
              </a:rPr>
              <a:t>گویا </a:t>
            </a:r>
            <a:r>
              <a:rPr lang="fa-IR" sz="2400" b="1" dirty="0">
                <a:effectLst>
                  <a:outerShdw blurRad="38100" dist="38100" dir="2700000" algn="tl">
                    <a:srgbClr val="000000">
                      <a:alpha val="43137"/>
                    </a:srgbClr>
                  </a:outerShdw>
                </a:effectLst>
                <a:cs typeface="B Nazanin" panose="00000400000000000000" pitchFamily="2" charset="-78"/>
              </a:rPr>
              <a:t>با</a:t>
            </a:r>
            <a:r>
              <a:rPr lang="fa-IR" sz="2400" b="1" dirty="0">
                <a:solidFill>
                  <a:srgbClr val="C00000"/>
                </a:solidFill>
                <a:effectLst>
                  <a:outerShdw blurRad="38100" dist="38100" dir="2700000" algn="tl">
                    <a:srgbClr val="000000">
                      <a:alpha val="43137"/>
                    </a:srgbClr>
                  </a:outerShdw>
                </a:effectLst>
                <a:cs typeface="B Nazanin" panose="00000400000000000000" pitchFamily="2" charset="-78"/>
              </a:rPr>
              <a:t> </a:t>
            </a:r>
            <a:r>
              <a:rPr lang="fa-IR" sz="2400" b="1" dirty="0">
                <a:solidFill>
                  <a:srgbClr val="00B050"/>
                </a:solidFill>
                <a:effectLst>
                  <a:outerShdw blurRad="38100" dist="38100" dir="2700000" algn="tl">
                    <a:srgbClr val="000000">
                      <a:alpha val="43137"/>
                    </a:srgbClr>
                  </a:outerShdw>
                </a:effectLst>
                <a:cs typeface="B Nazanin" panose="00000400000000000000" pitchFamily="2" charset="-78"/>
              </a:rPr>
              <a:t>یک معصوم با 256 سال </a:t>
            </a:r>
            <a:r>
              <a:rPr lang="fa-IR" sz="2400" b="1" dirty="0">
                <a:effectLst>
                  <a:outerShdw blurRad="38100" dist="38100" dir="2700000" algn="tl">
                    <a:srgbClr val="000000">
                      <a:alpha val="43137"/>
                    </a:srgbClr>
                  </a:outerShdw>
                </a:effectLst>
                <a:cs typeface="B Nazanin" panose="00000400000000000000" pitchFamily="2" charset="-78"/>
              </a:rPr>
              <a:t>عمر  مواجه هستیم.</a:t>
            </a:r>
          </a:p>
          <a:p>
            <a:pPr algn="r" rtl="1"/>
            <a:endParaRPr lang="fa-IR" sz="2000" dirty="0">
              <a:cs typeface="B Nazanin" panose="00000400000000000000" pitchFamily="2" charset="-78"/>
            </a:endParaRPr>
          </a:p>
          <a:p>
            <a:pPr algn="ctr" rtl="1"/>
            <a:endParaRPr lang="fa-IR" dirty="0">
              <a:cs typeface="B Nazanin" panose="00000400000000000000" pitchFamily="2" charset="-78"/>
            </a:endParaRPr>
          </a:p>
          <a:p>
            <a:pPr algn="ctr" rtl="1"/>
            <a:r>
              <a:rPr lang="fa-IR" sz="2400" b="1" dirty="0">
                <a:effectLst>
                  <a:outerShdw blurRad="38100" dist="38100" dir="2700000" algn="tl">
                    <a:srgbClr val="000000">
                      <a:alpha val="43137"/>
                    </a:srgbClr>
                  </a:outerShdw>
                </a:effectLst>
                <a:cs typeface="B Nazanin" panose="00000400000000000000" pitchFamily="2" charset="-78"/>
              </a:rPr>
              <a:t>یک اصل ثابت + یک سلسله متغیرات</a:t>
            </a:r>
          </a:p>
          <a:p>
            <a:pPr algn="ctr" rtl="1"/>
            <a:endParaRPr lang="fa-IR" sz="3200" dirty="0">
              <a:cs typeface="B Nazanin" panose="00000400000000000000" pitchFamily="2" charset="-78"/>
            </a:endParaRPr>
          </a:p>
          <a:p>
            <a:pPr algn="ctr" rtl="1"/>
            <a:r>
              <a:rPr lang="fa-IR" dirty="0">
                <a:cs typeface="B Nazanin" panose="00000400000000000000" pitchFamily="2" charset="-78"/>
              </a:rPr>
              <a:t>	</a:t>
            </a:r>
          </a:p>
          <a:p>
            <a:pPr algn="ctr" rtl="1"/>
            <a:r>
              <a:rPr lang="fa-IR" sz="2000" b="1" dirty="0">
                <a:effectLst>
                  <a:outerShdw blurRad="38100" dist="38100" dir="2700000" algn="tl">
                    <a:srgbClr val="000000">
                      <a:alpha val="43137"/>
                    </a:srgbClr>
                  </a:outerShdw>
                </a:effectLst>
                <a:cs typeface="B Nazanin" panose="00000400000000000000" pitchFamily="2" charset="-78"/>
              </a:rPr>
              <a:t>اصل اولیه: </a:t>
            </a:r>
            <a:r>
              <a:rPr lang="fa-IR" sz="2000" b="1" dirty="0">
                <a:solidFill>
                  <a:srgbClr val="FF0000"/>
                </a:solidFill>
                <a:effectLst>
                  <a:outerShdw blurRad="38100" dist="38100" dir="2700000" algn="tl">
                    <a:srgbClr val="000000">
                      <a:alpha val="43137"/>
                    </a:srgbClr>
                  </a:outerShdw>
                </a:effectLst>
                <a:cs typeface="B Nazanin" panose="00000400000000000000" pitchFamily="2" charset="-78"/>
              </a:rPr>
              <a:t>اقدام ائمه بر ای تقویت دین + بر اساس قرآن و سنت   </a:t>
            </a:r>
          </a:p>
          <a:p>
            <a:pPr algn="ctr" rtl="1"/>
            <a:endParaRPr lang="fa-IR" sz="2000" b="1" dirty="0">
              <a:cs typeface="B Nazanin" panose="00000400000000000000" pitchFamily="2" charset="-78"/>
            </a:endParaRPr>
          </a:p>
          <a:p>
            <a:pPr algn="ctr" rtl="1"/>
            <a:r>
              <a:rPr lang="fa-IR" sz="2000" b="1" dirty="0" smtClean="0">
                <a:cs typeface="B Nazanin" panose="00000400000000000000" pitchFamily="2" charset="-78"/>
              </a:rPr>
              <a:t>مبنای </a:t>
            </a:r>
            <a:r>
              <a:rPr lang="fa-IR" sz="2000" b="1" dirty="0">
                <a:cs typeface="B Nazanin" panose="00000400000000000000" pitchFamily="2" charset="-78"/>
              </a:rPr>
              <a:t>بحث: همه مبحث دیگر روی آن قرار دارد</a:t>
            </a:r>
          </a:p>
          <a:p>
            <a:pPr algn="r" rtl="1"/>
            <a:endParaRPr lang="fa-IR" sz="3600" dirty="0">
              <a:cs typeface="B Nazanin" panose="00000400000000000000" pitchFamily="2" charset="-78"/>
            </a:endParaRPr>
          </a:p>
          <a:p>
            <a:pPr algn="r" rtl="1">
              <a:lnSpc>
                <a:spcPct val="170000"/>
              </a:lnSpc>
            </a:pPr>
            <a:r>
              <a:rPr lang="fa-IR" sz="2400" b="1" dirty="0">
                <a:solidFill>
                  <a:srgbClr val="C00000"/>
                </a:solidFill>
                <a:effectLst>
                  <a:outerShdw blurRad="38100" dist="38100" dir="2700000" algn="tl">
                    <a:srgbClr val="000000">
                      <a:alpha val="43137"/>
                    </a:srgbClr>
                  </a:outerShdw>
                </a:effectLst>
                <a:cs typeface="B Nazanin" panose="00000400000000000000" pitchFamily="2" charset="-78"/>
              </a:rPr>
              <a:t>سوال: پس چرا این یک نفر اینقدر رفتارها مختلف داشته است؟</a:t>
            </a:r>
          </a:p>
          <a:p>
            <a:pPr algn="ctr" rtl="1">
              <a:lnSpc>
                <a:spcPct val="170000"/>
              </a:lnSpc>
            </a:pPr>
            <a:r>
              <a:rPr lang="fa-IR" sz="2000" b="1" dirty="0">
                <a:cs typeface="B Nazanin" panose="00000400000000000000" pitchFamily="2" charset="-78"/>
              </a:rPr>
              <a:t>جواب: مهم ترین نکته «سیره شناسی»           </a:t>
            </a:r>
            <a:r>
              <a:rPr lang="fa-IR" sz="2000" b="1" dirty="0" smtClean="0">
                <a:cs typeface="B Nazanin" panose="00000400000000000000" pitchFamily="2" charset="-78"/>
              </a:rPr>
              <a:t>درک </a:t>
            </a:r>
            <a:r>
              <a:rPr lang="fa-IR" sz="2000" b="1" dirty="0">
                <a:cs typeface="B Nazanin" panose="00000400000000000000" pitchFamily="2" charset="-78"/>
              </a:rPr>
              <a:t>صحیح فضای حاکم بر هر </a:t>
            </a:r>
            <a:r>
              <a:rPr lang="fa-IR" sz="2000" b="1" dirty="0" smtClean="0">
                <a:cs typeface="B Nazanin" panose="00000400000000000000" pitchFamily="2" charset="-78"/>
              </a:rPr>
              <a:t>امام</a:t>
            </a:r>
          </a:p>
          <a:p>
            <a:pPr algn="ctr" rtl="1">
              <a:lnSpc>
                <a:spcPct val="170000"/>
              </a:lnSpc>
            </a:pPr>
            <a:r>
              <a:rPr lang="fa-IR" dirty="0" smtClean="0">
                <a:cs typeface="B Nazanin" panose="00000400000000000000" pitchFamily="2" charset="-78"/>
              </a:rPr>
              <a:t>هر </a:t>
            </a:r>
            <a:r>
              <a:rPr lang="fa-IR" dirty="0">
                <a:cs typeface="B Nazanin" panose="00000400000000000000" pitchFamily="2" charset="-78"/>
              </a:rPr>
              <a:t>یک از ائمه با توجه به شرایط خود، بهترین و کارآمدترین پلیتیک زمان خود  را زدند. </a:t>
            </a:r>
          </a:p>
          <a:p>
            <a:pPr algn="r" rtl="1"/>
            <a:endParaRPr lang="fa-IR" sz="2000" dirty="0">
              <a:cs typeface="B Nazanin" panose="00000400000000000000" pitchFamily="2" charset="-78"/>
            </a:endParaRPr>
          </a:p>
        </p:txBody>
      </p:sp>
      <p:sp>
        <p:nvSpPr>
          <p:cNvPr id="7" name="Down Arrow 6"/>
          <p:cNvSpPr/>
          <p:nvPr/>
        </p:nvSpPr>
        <p:spPr>
          <a:xfrm>
            <a:off x="3760785" y="2595883"/>
            <a:ext cx="451175" cy="473077"/>
          </a:xfrm>
          <a:prstGeom prst="downArrow">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solidFill>
                <a:prstClr val="black"/>
              </a:solidFill>
            </a:endParaRPr>
          </a:p>
        </p:txBody>
      </p:sp>
      <p:cxnSp>
        <p:nvCxnSpPr>
          <p:cNvPr id="8" name="Straight Arrow Connector 7"/>
          <p:cNvCxnSpPr/>
          <p:nvPr/>
        </p:nvCxnSpPr>
        <p:spPr>
          <a:xfrm flipH="1">
            <a:off x="3419872" y="5589240"/>
            <a:ext cx="43204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8582799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4099"/>
            <a:ext cx="9144000" cy="6862099"/>
          </a:xfrm>
          <a:prstGeom prst="rect">
            <a:avLst/>
          </a:prstGeom>
        </p:spPr>
      </p:pic>
      <p:sp>
        <p:nvSpPr>
          <p:cNvPr id="3" name="Rectangle 2"/>
          <p:cNvSpPr/>
          <p:nvPr/>
        </p:nvSpPr>
        <p:spPr>
          <a:xfrm>
            <a:off x="213269" y="397543"/>
            <a:ext cx="7095035" cy="6206929"/>
          </a:xfrm>
          <a:prstGeom prst="rect">
            <a:avLst/>
          </a:prstGeom>
          <a:ln w="12700">
            <a:solidFill>
              <a:schemeClr val="tx1">
                <a:lumMod val="65000"/>
                <a:lumOff val="35000"/>
              </a:schemeClr>
            </a:solidFill>
            <a:prstDash val="solid"/>
          </a:ln>
          <a:effectLst>
            <a:glow rad="1397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pic>
        <p:nvPicPr>
          <p:cNvPr id="4" name="Picture 3" descr="D:\Pic\45123.jpg"/>
          <p:cNvPicPr>
            <a:picLocks noChangeAspect="1" noChangeArrowheads="1"/>
          </p:cNvPicPr>
          <p:nvPr/>
        </p:nvPicPr>
        <p:blipFill>
          <a:blip r:embed="rId3" cstate="print"/>
          <a:srcRect/>
          <a:stretch>
            <a:fillRect/>
          </a:stretch>
        </p:blipFill>
        <p:spPr bwMode="auto">
          <a:xfrm rot="2664449">
            <a:off x="7625334" y="637199"/>
            <a:ext cx="1168237" cy="1183993"/>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395536" y="1484784"/>
            <a:ext cx="6572365" cy="4216539"/>
          </a:xfrm>
          <a:prstGeom prst="rect">
            <a:avLst/>
          </a:prstGeom>
          <a:noFill/>
        </p:spPr>
        <p:txBody>
          <a:bodyPr wrap="square" rtlCol="0">
            <a:spAutoFit/>
          </a:bodyPr>
          <a:lstStyle/>
          <a:p>
            <a:pPr algn="ctr" rtl="1"/>
            <a:r>
              <a:rPr lang="fa-IR" sz="2800" b="1" dirty="0">
                <a:solidFill>
                  <a:srgbClr val="C00000"/>
                </a:solidFill>
                <a:effectLst>
                  <a:outerShdw blurRad="38100" dist="38100" dir="2700000" algn="tl">
                    <a:srgbClr val="000000">
                      <a:alpha val="43137"/>
                    </a:srgbClr>
                  </a:outerShdw>
                </a:effectLst>
                <a:cs typeface="B Nazanin" panose="00000400000000000000" pitchFamily="2" charset="-78"/>
              </a:rPr>
              <a:t>مقایسه میان صلح امام حسن (ع) و قیام امام حسین (ع)</a:t>
            </a:r>
          </a:p>
          <a:p>
            <a:pPr algn="r" rtl="1"/>
            <a:endParaRPr lang="fa-IR" sz="2000" b="1" dirty="0" smtClean="0">
              <a:cs typeface="B Nazanin" panose="00000400000000000000" pitchFamily="2" charset="-78"/>
            </a:endParaRPr>
          </a:p>
          <a:p>
            <a:pPr algn="r" rtl="1"/>
            <a:endParaRPr lang="fa-IR" sz="2000" b="1" dirty="0">
              <a:cs typeface="B Nazanin" panose="00000400000000000000" pitchFamily="2" charset="-78"/>
            </a:endParaRPr>
          </a:p>
          <a:p>
            <a:pPr algn="r" rtl="1"/>
            <a:endParaRPr lang="fa-IR" sz="2000" b="1" dirty="0">
              <a:cs typeface="B Nazanin" panose="00000400000000000000" pitchFamily="2" charset="-78"/>
            </a:endParaRPr>
          </a:p>
          <a:p>
            <a:pPr algn="ctr" rtl="1"/>
            <a:r>
              <a:rPr lang="fa-IR" sz="2800" b="1" dirty="0">
                <a:effectLst>
                  <a:outerShdw blurRad="38100" dist="38100" dir="2700000" algn="tl">
                    <a:srgbClr val="000000">
                      <a:alpha val="43137"/>
                    </a:srgbClr>
                  </a:outerShdw>
                </a:effectLst>
                <a:cs typeface="B Nazanin" panose="00000400000000000000" pitchFamily="2" charset="-78"/>
              </a:rPr>
              <a:t>تفاوت امام حسن و امام </a:t>
            </a:r>
            <a:r>
              <a:rPr lang="fa-IR" sz="2800" b="1" dirty="0" smtClean="0">
                <a:effectLst>
                  <a:outerShdw blurRad="38100" dist="38100" dir="2700000" algn="tl">
                    <a:srgbClr val="000000">
                      <a:alpha val="43137"/>
                    </a:srgbClr>
                  </a:outerShdw>
                </a:effectLst>
                <a:cs typeface="B Nazanin" panose="00000400000000000000" pitchFamily="2" charset="-78"/>
              </a:rPr>
              <a:t>حسین :</a:t>
            </a:r>
          </a:p>
          <a:p>
            <a:pPr algn="ctr" rtl="1"/>
            <a:endParaRPr lang="fa-IR" sz="2400" b="1" dirty="0" smtClean="0">
              <a:effectLst>
                <a:outerShdw blurRad="38100" dist="38100" dir="2700000" algn="tl">
                  <a:srgbClr val="000000">
                    <a:alpha val="43137"/>
                  </a:srgbClr>
                </a:outerShdw>
              </a:effectLst>
              <a:cs typeface="B Nazanin" panose="00000400000000000000" pitchFamily="2" charset="-78"/>
            </a:endParaRPr>
          </a:p>
          <a:p>
            <a:pPr lvl="1" algn="r" rtl="1">
              <a:lnSpc>
                <a:spcPct val="150000"/>
              </a:lnSpc>
            </a:pPr>
            <a:r>
              <a:rPr lang="fa-IR" sz="2400" dirty="0" smtClean="0">
                <a:cs typeface="B Nazanin" panose="00000400000000000000" pitchFamily="2" charset="-78"/>
              </a:rPr>
              <a:t>1</a:t>
            </a:r>
            <a:r>
              <a:rPr lang="fa-IR" sz="2400" dirty="0">
                <a:cs typeface="B Nazanin" panose="00000400000000000000" pitchFamily="2" charset="-78"/>
              </a:rPr>
              <a:t>. وضعیت کوفه و حکام حاکم بر کوفه</a:t>
            </a:r>
          </a:p>
          <a:p>
            <a:pPr lvl="1" algn="r" rtl="1">
              <a:lnSpc>
                <a:spcPct val="150000"/>
              </a:lnSpc>
            </a:pPr>
            <a:r>
              <a:rPr lang="fa-IR" sz="2400" dirty="0" smtClean="0">
                <a:cs typeface="B Nazanin" panose="00000400000000000000" pitchFamily="2" charset="-78"/>
              </a:rPr>
              <a:t>2. وضعیت </a:t>
            </a:r>
            <a:r>
              <a:rPr lang="fa-IR" sz="2400" dirty="0">
                <a:cs typeface="B Nazanin" panose="00000400000000000000" pitchFamily="2" charset="-78"/>
              </a:rPr>
              <a:t>امر به معروف و نهی از منکر (فساد عمل حکومت</a:t>
            </a:r>
            <a:r>
              <a:rPr lang="fa-IR" sz="2400" dirty="0" smtClean="0">
                <a:cs typeface="B Nazanin" panose="00000400000000000000" pitchFamily="2" charset="-78"/>
              </a:rPr>
              <a:t>)</a:t>
            </a:r>
            <a:endParaRPr lang="fa-IR" sz="2400" dirty="0">
              <a:cs typeface="B Nazanin" panose="00000400000000000000" pitchFamily="2" charset="-78"/>
            </a:endParaRPr>
          </a:p>
          <a:p>
            <a:pPr lvl="1" algn="r" rtl="1">
              <a:lnSpc>
                <a:spcPct val="150000"/>
              </a:lnSpc>
            </a:pPr>
            <a:r>
              <a:rPr lang="fa-IR" sz="2400" dirty="0" smtClean="0">
                <a:cs typeface="B Nazanin" panose="00000400000000000000" pitchFamily="2" charset="-78"/>
              </a:rPr>
              <a:t>3</a:t>
            </a:r>
            <a:r>
              <a:rPr lang="fa-IR" sz="2400" dirty="0">
                <a:cs typeface="B Nazanin" panose="00000400000000000000" pitchFamily="2" charset="-78"/>
              </a:rPr>
              <a:t>. تربیت نیرو و یاران</a:t>
            </a:r>
          </a:p>
          <a:p>
            <a:pPr algn="r" rtl="1"/>
            <a:endParaRPr lang="fa-IR" sz="2000" dirty="0">
              <a:cs typeface="B Nazanin" panose="00000400000000000000" pitchFamily="2" charset="-78"/>
            </a:endParaRPr>
          </a:p>
        </p:txBody>
      </p:sp>
    </p:spTree>
    <p:extLst>
      <p:ext uri="{BB962C8B-B14F-4D97-AF65-F5344CB8AC3E}">
        <p14:creationId xmlns:p14="http://schemas.microsoft.com/office/powerpoint/2010/main" val="36521592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4099"/>
            <a:ext cx="9144000" cy="6862099"/>
          </a:xfrm>
          <a:prstGeom prst="rect">
            <a:avLst/>
          </a:prstGeom>
        </p:spPr>
      </p:pic>
      <p:sp>
        <p:nvSpPr>
          <p:cNvPr id="3" name="Rectangle 2"/>
          <p:cNvSpPr/>
          <p:nvPr/>
        </p:nvSpPr>
        <p:spPr>
          <a:xfrm>
            <a:off x="213269" y="397543"/>
            <a:ext cx="7095035" cy="6206929"/>
          </a:xfrm>
          <a:prstGeom prst="rect">
            <a:avLst/>
          </a:prstGeom>
          <a:ln w="12700">
            <a:solidFill>
              <a:schemeClr val="tx1">
                <a:lumMod val="65000"/>
                <a:lumOff val="35000"/>
              </a:schemeClr>
            </a:solidFill>
            <a:prstDash val="solid"/>
          </a:ln>
          <a:effectLst>
            <a:glow rad="1397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pic>
        <p:nvPicPr>
          <p:cNvPr id="4" name="Picture 3" descr="D:\Pic\45123.jpg"/>
          <p:cNvPicPr>
            <a:picLocks noChangeAspect="1" noChangeArrowheads="1"/>
          </p:cNvPicPr>
          <p:nvPr/>
        </p:nvPicPr>
        <p:blipFill>
          <a:blip r:embed="rId3" cstate="print"/>
          <a:srcRect/>
          <a:stretch>
            <a:fillRect/>
          </a:stretch>
        </p:blipFill>
        <p:spPr bwMode="auto">
          <a:xfrm rot="2664449">
            <a:off x="7625334" y="637199"/>
            <a:ext cx="1168237" cy="1183993"/>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474603" y="654074"/>
            <a:ext cx="6689685" cy="5724644"/>
          </a:xfrm>
          <a:prstGeom prst="rect">
            <a:avLst/>
          </a:prstGeom>
          <a:noFill/>
        </p:spPr>
        <p:txBody>
          <a:bodyPr wrap="square" rtlCol="0">
            <a:spAutoFit/>
          </a:bodyPr>
          <a:lstStyle/>
          <a:p>
            <a:pPr algn="r" rtl="1"/>
            <a:r>
              <a:rPr lang="fa-IR" sz="2800" b="1" dirty="0">
                <a:solidFill>
                  <a:srgbClr val="C00000"/>
                </a:solidFill>
                <a:effectLst>
                  <a:outerShdw blurRad="38100" dist="38100" dir="2700000" algn="tl">
                    <a:srgbClr val="000000">
                      <a:alpha val="43137"/>
                    </a:srgbClr>
                  </a:outerShdw>
                </a:effectLst>
                <a:cs typeface="B Nazanin" panose="00000400000000000000" pitchFamily="2" charset="-78"/>
              </a:rPr>
              <a:t>برخی از ویژگی های شرایط زمانی امام حسن(ع</a:t>
            </a:r>
            <a:r>
              <a:rPr lang="fa-IR" sz="2800" b="1" dirty="0" smtClean="0">
                <a:solidFill>
                  <a:srgbClr val="C00000"/>
                </a:solidFill>
                <a:effectLst>
                  <a:outerShdw blurRad="38100" dist="38100" dir="2700000" algn="tl">
                    <a:srgbClr val="000000">
                      <a:alpha val="43137"/>
                    </a:srgbClr>
                  </a:outerShdw>
                </a:effectLst>
                <a:cs typeface="B Nazanin" panose="00000400000000000000" pitchFamily="2" charset="-78"/>
              </a:rPr>
              <a:t>):</a:t>
            </a:r>
          </a:p>
          <a:p>
            <a:pPr algn="r" rtl="1"/>
            <a:endParaRPr lang="fa-IR" sz="2800" b="1" dirty="0">
              <a:solidFill>
                <a:srgbClr val="C00000"/>
              </a:solidFill>
              <a:effectLst>
                <a:outerShdw blurRad="38100" dist="38100" dir="2700000" algn="tl">
                  <a:srgbClr val="000000">
                    <a:alpha val="43137"/>
                  </a:srgbClr>
                </a:outerShdw>
              </a:effectLst>
              <a:cs typeface="B Nazanin" panose="00000400000000000000" pitchFamily="2" charset="-78"/>
            </a:endParaRPr>
          </a:p>
          <a:p>
            <a:pPr lvl="1" algn="r" rtl="1"/>
            <a:r>
              <a:rPr lang="fa-IR" sz="2400" b="1" dirty="0" smtClean="0">
                <a:solidFill>
                  <a:srgbClr val="00B050"/>
                </a:solidFill>
                <a:effectLst>
                  <a:outerShdw blurRad="38100" dist="38100" dir="2700000" algn="tl">
                    <a:srgbClr val="000000">
                      <a:alpha val="43137"/>
                    </a:srgbClr>
                  </a:outerShdw>
                </a:effectLst>
                <a:cs typeface="B Nazanin" panose="00000400000000000000" pitchFamily="2" charset="-78"/>
              </a:rPr>
              <a:t>1. از </a:t>
            </a:r>
            <a:r>
              <a:rPr lang="fa-IR" sz="2400" b="1" dirty="0">
                <a:solidFill>
                  <a:srgbClr val="00B050"/>
                </a:solidFill>
                <a:effectLst>
                  <a:outerShdw blurRad="38100" dist="38100" dir="2700000" algn="tl">
                    <a:srgbClr val="000000">
                      <a:alpha val="43137"/>
                    </a:srgbClr>
                  </a:outerShdw>
                </a:effectLst>
                <a:cs typeface="B Nazanin" panose="00000400000000000000" pitchFamily="2" charset="-78"/>
              </a:rPr>
              <a:t>جهت تعداد لشکریان: </a:t>
            </a:r>
            <a:endParaRPr lang="fa-IR" sz="2400" b="1" dirty="0" smtClean="0">
              <a:solidFill>
                <a:srgbClr val="00B050"/>
              </a:solidFill>
              <a:effectLst>
                <a:outerShdw blurRad="38100" dist="38100" dir="2700000" algn="tl">
                  <a:srgbClr val="000000">
                    <a:alpha val="43137"/>
                  </a:srgbClr>
                </a:outerShdw>
              </a:effectLst>
              <a:cs typeface="B Nazanin" panose="00000400000000000000" pitchFamily="2" charset="-78"/>
            </a:endParaRPr>
          </a:p>
          <a:p>
            <a:pPr lvl="1" algn="r" rtl="1"/>
            <a:endParaRPr lang="fa-IR" sz="1600" b="1" dirty="0">
              <a:solidFill>
                <a:srgbClr val="00B050"/>
              </a:solidFill>
              <a:effectLst>
                <a:outerShdw blurRad="38100" dist="38100" dir="2700000" algn="tl">
                  <a:srgbClr val="000000">
                    <a:alpha val="43137"/>
                  </a:srgbClr>
                </a:outerShdw>
              </a:effectLst>
              <a:cs typeface="B Nazanin" panose="00000400000000000000" pitchFamily="2" charset="-78"/>
            </a:endParaRPr>
          </a:p>
          <a:p>
            <a:pPr marL="1257300" lvl="2" indent="-342900" algn="r" rtl="1">
              <a:lnSpc>
                <a:spcPct val="150000"/>
              </a:lnSpc>
              <a:buFont typeface="Wingdings" panose="05000000000000000000" pitchFamily="2" charset="2"/>
              <a:buChar char="q"/>
            </a:pPr>
            <a:r>
              <a:rPr lang="fa-IR" sz="2000" dirty="0" smtClean="0">
                <a:cs typeface="B Nazanin" panose="00000400000000000000" pitchFamily="2" charset="-78"/>
              </a:rPr>
              <a:t>لشکر </a:t>
            </a:r>
            <a:r>
              <a:rPr lang="fa-IR" sz="2000" dirty="0">
                <a:cs typeface="B Nazanin" panose="00000400000000000000" pitchFamily="2" charset="-78"/>
              </a:rPr>
              <a:t>امام حسن: 4 هزار نفر </a:t>
            </a:r>
          </a:p>
          <a:p>
            <a:pPr marL="1257300" lvl="2" indent="-342900" algn="r" rtl="1">
              <a:lnSpc>
                <a:spcPct val="150000"/>
              </a:lnSpc>
              <a:buFont typeface="Wingdings" panose="05000000000000000000" pitchFamily="2" charset="2"/>
              <a:buChar char="q"/>
            </a:pPr>
            <a:r>
              <a:rPr lang="fa-IR" sz="2000" dirty="0" smtClean="0">
                <a:cs typeface="B Nazanin" panose="00000400000000000000" pitchFamily="2" charset="-78"/>
              </a:rPr>
              <a:t>لشکر </a:t>
            </a:r>
            <a:r>
              <a:rPr lang="fa-IR" sz="2000" dirty="0">
                <a:cs typeface="B Nazanin" panose="00000400000000000000" pitchFamily="2" charset="-78"/>
              </a:rPr>
              <a:t>معاویه: 150 هزار </a:t>
            </a:r>
            <a:r>
              <a:rPr lang="fa-IR" sz="2000" dirty="0" smtClean="0">
                <a:cs typeface="B Nazanin" panose="00000400000000000000" pitchFamily="2" charset="-78"/>
              </a:rPr>
              <a:t>نفر</a:t>
            </a:r>
          </a:p>
          <a:p>
            <a:pPr lvl="2" algn="r" rtl="1"/>
            <a:endParaRPr lang="fa-IR" sz="2000" dirty="0">
              <a:cs typeface="B Nazanin" panose="00000400000000000000" pitchFamily="2" charset="-78"/>
            </a:endParaRPr>
          </a:p>
          <a:p>
            <a:pPr lvl="1" algn="r" rtl="1"/>
            <a:r>
              <a:rPr lang="fa-IR" sz="2400" b="1" dirty="0" smtClean="0">
                <a:solidFill>
                  <a:srgbClr val="00B050"/>
                </a:solidFill>
                <a:effectLst>
                  <a:outerShdw blurRad="38100" dist="38100" dir="2700000" algn="tl">
                    <a:srgbClr val="000000">
                      <a:alpha val="43137"/>
                    </a:srgbClr>
                  </a:outerShdw>
                </a:effectLst>
                <a:cs typeface="B Nazanin" panose="00000400000000000000" pitchFamily="2" charset="-78"/>
              </a:rPr>
              <a:t>2. ویژگی </a:t>
            </a:r>
            <a:r>
              <a:rPr lang="fa-IR" sz="2400" b="1" dirty="0">
                <a:solidFill>
                  <a:srgbClr val="00B050"/>
                </a:solidFill>
                <a:effectLst>
                  <a:outerShdw blurRad="38100" dist="38100" dir="2700000" algn="tl">
                    <a:srgbClr val="000000">
                      <a:alpha val="43137"/>
                    </a:srgbClr>
                  </a:outerShdw>
                </a:effectLst>
                <a:cs typeface="B Nazanin" panose="00000400000000000000" pitchFamily="2" charset="-78"/>
              </a:rPr>
              <a:t>معاویه به عنوان حاکم زمان</a:t>
            </a:r>
            <a:r>
              <a:rPr lang="fa-IR" sz="2400" b="1" dirty="0" smtClean="0">
                <a:solidFill>
                  <a:srgbClr val="00B050"/>
                </a:solidFill>
                <a:effectLst>
                  <a:outerShdw blurRad="38100" dist="38100" dir="2700000" algn="tl">
                    <a:srgbClr val="000000">
                      <a:alpha val="43137"/>
                    </a:srgbClr>
                  </a:outerShdw>
                </a:effectLst>
                <a:cs typeface="B Nazanin" panose="00000400000000000000" pitchFamily="2" charset="-78"/>
              </a:rPr>
              <a:t>:</a:t>
            </a:r>
          </a:p>
          <a:p>
            <a:pPr lvl="1" algn="r" rtl="1"/>
            <a:endParaRPr lang="fa-IR" b="1" dirty="0">
              <a:solidFill>
                <a:srgbClr val="00B050"/>
              </a:solidFill>
              <a:effectLst>
                <a:outerShdw blurRad="38100" dist="38100" dir="2700000" algn="tl">
                  <a:srgbClr val="000000">
                    <a:alpha val="43137"/>
                  </a:srgbClr>
                </a:outerShdw>
              </a:effectLst>
              <a:cs typeface="B Nazanin" panose="00000400000000000000" pitchFamily="2" charset="-78"/>
            </a:endParaRPr>
          </a:p>
          <a:p>
            <a:pPr marL="1371600" lvl="2" indent="-457200" algn="just" rtl="1">
              <a:buFont typeface="Wingdings" panose="05000000000000000000" pitchFamily="2" charset="2"/>
              <a:buChar char="q"/>
            </a:pPr>
            <a:r>
              <a:rPr lang="fa-IR" sz="2000" dirty="0" smtClean="0">
                <a:cs typeface="B Nazanin" panose="00000400000000000000" pitchFamily="2" charset="-78"/>
              </a:rPr>
              <a:t>نکته </a:t>
            </a:r>
            <a:r>
              <a:rPr lang="fa-IR" sz="2000" dirty="0">
                <a:cs typeface="B Nazanin" panose="00000400000000000000" pitchFamily="2" charset="-78"/>
              </a:rPr>
              <a:t>جالب شهید مطهری: مردم در مورد معاویه می گفتند که آدم بدی است ولی بدرد حکومت می خورد. امام حسن خوب است ولی گرفتاری و سختی دارد (حالا ما باید در انتخابات ها حواسمان باشد)</a:t>
            </a:r>
          </a:p>
          <a:p>
            <a:pPr marL="1371600" lvl="2" indent="-457200" algn="just" rtl="1">
              <a:lnSpc>
                <a:spcPct val="150000"/>
              </a:lnSpc>
              <a:buFont typeface="Wingdings" panose="05000000000000000000" pitchFamily="2" charset="2"/>
              <a:buChar char="q"/>
            </a:pPr>
            <a:r>
              <a:rPr lang="fa-IR" sz="2000" dirty="0" smtClean="0">
                <a:cs typeface="B Nazanin" panose="00000400000000000000" pitchFamily="2" charset="-78"/>
              </a:rPr>
              <a:t>معاویه </a:t>
            </a:r>
            <a:r>
              <a:rPr lang="fa-IR" sz="2000" dirty="0">
                <a:cs typeface="B Nazanin" panose="00000400000000000000" pitchFamily="2" charset="-78"/>
              </a:rPr>
              <a:t>ظاهر موجهی برای خود طراحی کرده بود.</a:t>
            </a:r>
          </a:p>
          <a:p>
            <a:pPr marL="1371600" lvl="2" indent="-457200" algn="just" rtl="1">
              <a:lnSpc>
                <a:spcPct val="150000"/>
              </a:lnSpc>
              <a:buFont typeface="Wingdings" panose="05000000000000000000" pitchFamily="2" charset="2"/>
              <a:buChar char="q"/>
            </a:pPr>
            <a:r>
              <a:rPr lang="fa-IR" sz="2000" dirty="0" smtClean="0">
                <a:cs typeface="B Nazanin" panose="00000400000000000000" pitchFamily="2" charset="-78"/>
              </a:rPr>
              <a:t>بر </a:t>
            </a:r>
            <a:r>
              <a:rPr lang="fa-IR" sz="2000" dirty="0">
                <a:cs typeface="B Nazanin" panose="00000400000000000000" pitchFamily="2" charset="-78"/>
              </a:rPr>
              <a:t>خلاف تصور معاویه، امام حسن آتش بس را پذیرفت. </a:t>
            </a:r>
          </a:p>
          <a:p>
            <a:pPr algn="r" rtl="1"/>
            <a:endParaRPr lang="fa-IR" sz="2800" dirty="0">
              <a:cs typeface="B Nazanin" panose="00000400000000000000" pitchFamily="2" charset="-78"/>
            </a:endParaRPr>
          </a:p>
        </p:txBody>
      </p:sp>
    </p:spTree>
    <p:extLst>
      <p:ext uri="{BB962C8B-B14F-4D97-AF65-F5344CB8AC3E}">
        <p14:creationId xmlns:p14="http://schemas.microsoft.com/office/powerpoint/2010/main" val="32782100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4099"/>
            <a:ext cx="9144000" cy="6862099"/>
          </a:xfrm>
          <a:prstGeom prst="rect">
            <a:avLst/>
          </a:prstGeom>
        </p:spPr>
      </p:pic>
      <p:sp>
        <p:nvSpPr>
          <p:cNvPr id="3" name="Rectangle 2"/>
          <p:cNvSpPr/>
          <p:nvPr/>
        </p:nvSpPr>
        <p:spPr>
          <a:xfrm>
            <a:off x="213269" y="397543"/>
            <a:ext cx="7095035" cy="6206929"/>
          </a:xfrm>
          <a:prstGeom prst="rect">
            <a:avLst/>
          </a:prstGeom>
          <a:ln w="12700">
            <a:solidFill>
              <a:schemeClr val="tx1">
                <a:lumMod val="65000"/>
                <a:lumOff val="35000"/>
              </a:schemeClr>
            </a:solidFill>
            <a:prstDash val="solid"/>
          </a:ln>
          <a:effectLst>
            <a:glow rad="1397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pic>
        <p:nvPicPr>
          <p:cNvPr id="4" name="Picture 3" descr="D:\Pic\45123.jpg"/>
          <p:cNvPicPr>
            <a:picLocks noChangeAspect="1" noChangeArrowheads="1"/>
          </p:cNvPicPr>
          <p:nvPr/>
        </p:nvPicPr>
        <p:blipFill>
          <a:blip r:embed="rId3" cstate="print"/>
          <a:srcRect/>
          <a:stretch>
            <a:fillRect/>
          </a:stretch>
        </p:blipFill>
        <p:spPr bwMode="auto">
          <a:xfrm rot="2664449">
            <a:off x="7625334" y="637199"/>
            <a:ext cx="1168237" cy="1183993"/>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484422" y="1229195"/>
            <a:ext cx="6552728" cy="4893647"/>
          </a:xfrm>
          <a:prstGeom prst="rect">
            <a:avLst/>
          </a:prstGeom>
          <a:noFill/>
        </p:spPr>
        <p:txBody>
          <a:bodyPr wrap="square" rtlCol="0">
            <a:spAutoFit/>
          </a:bodyPr>
          <a:lstStyle/>
          <a:p>
            <a:pPr algn="just" rtl="1">
              <a:lnSpc>
                <a:spcPct val="150000"/>
              </a:lnSpc>
            </a:pPr>
            <a:r>
              <a:rPr lang="fa-IR" sz="2400" b="1" dirty="0">
                <a:effectLst>
                  <a:outerShdw blurRad="38100" dist="38100" dir="2700000" algn="tl">
                    <a:srgbClr val="000000">
                      <a:alpha val="43137"/>
                    </a:srgbClr>
                  </a:outerShdw>
                </a:effectLst>
                <a:cs typeface="B Nazanin" panose="00000400000000000000" pitchFamily="2" charset="-78"/>
              </a:rPr>
              <a:t>سوال: آیا امام حسن باید جنگ را ادامه می داد؟ باید می آمد وسط شهید  شود، و خون مسلمانان هم بدون اینکه اثر مهمی بر آن مترتب شود، بر روی زمین می ریخت؟</a:t>
            </a:r>
          </a:p>
          <a:p>
            <a:pPr algn="just" rtl="1"/>
            <a:endParaRPr lang="fa-IR" sz="2400" b="1" dirty="0">
              <a:cs typeface="B Nazanin" panose="00000400000000000000" pitchFamily="2" charset="-78"/>
            </a:endParaRPr>
          </a:p>
          <a:p>
            <a:pPr algn="just" rtl="1"/>
            <a:endParaRPr lang="en-US" sz="1200" dirty="0">
              <a:cs typeface="B Nazanin" panose="00000400000000000000" pitchFamily="2" charset="-78"/>
            </a:endParaRPr>
          </a:p>
          <a:p>
            <a:pPr algn="just" rtl="1">
              <a:lnSpc>
                <a:spcPct val="150000"/>
              </a:lnSpc>
            </a:pPr>
            <a:r>
              <a:rPr lang="fa-IR" sz="2000" dirty="0">
                <a:cs typeface="B Nazanin" panose="00000400000000000000" pitchFamily="2" charset="-78"/>
              </a:rPr>
              <a:t>جواب:  خیر، بر سراسر سیره معصومین، چه جنگ و چه صلح، </a:t>
            </a:r>
            <a:r>
              <a:rPr lang="fa-IR" sz="2000" dirty="0">
                <a:solidFill>
                  <a:srgbClr val="FF0000"/>
                </a:solidFill>
                <a:cs typeface="B Nazanin" panose="00000400000000000000" pitchFamily="2" charset="-78"/>
              </a:rPr>
              <a:t>عقلانیت </a:t>
            </a:r>
            <a:r>
              <a:rPr lang="fa-IR" sz="2000" dirty="0">
                <a:cs typeface="B Nazanin" panose="00000400000000000000" pitchFamily="2" charset="-78"/>
              </a:rPr>
              <a:t>سایه افکنده است. همواره راهی انتخاب شده که بهترین راه بوده، حالا اگر شما نظر مخالف دارید فکر کنید ببینید آیا شما با توجه به شرایط زمان امام حسن، راهی بهتر از صلح می توانید ارائه کنید؟</a:t>
            </a:r>
            <a:endParaRPr lang="en-US" sz="2000" dirty="0">
              <a:cs typeface="B Nazanin" panose="00000400000000000000" pitchFamily="2" charset="-78"/>
            </a:endParaRPr>
          </a:p>
          <a:p>
            <a:pPr algn="just" rtl="1"/>
            <a:r>
              <a:rPr lang="fa-IR" sz="2400" b="1" dirty="0">
                <a:cs typeface="B Nazanin" panose="00000400000000000000" pitchFamily="2" charset="-78"/>
              </a:rPr>
              <a:t> </a:t>
            </a:r>
            <a:endParaRPr lang="en-US" sz="2400" dirty="0">
              <a:cs typeface="B Nazanin" panose="00000400000000000000" pitchFamily="2" charset="-78"/>
            </a:endParaRPr>
          </a:p>
          <a:p>
            <a:pPr algn="just" rtl="1"/>
            <a:endParaRPr lang="fa-IR" sz="2400" dirty="0">
              <a:cs typeface="B Nazanin" panose="00000400000000000000" pitchFamily="2" charset="-78"/>
            </a:endParaRPr>
          </a:p>
        </p:txBody>
      </p:sp>
    </p:spTree>
    <p:extLst>
      <p:ext uri="{BB962C8B-B14F-4D97-AF65-F5344CB8AC3E}">
        <p14:creationId xmlns:p14="http://schemas.microsoft.com/office/powerpoint/2010/main" val="27878524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4099"/>
            <a:ext cx="9144000" cy="6862099"/>
          </a:xfrm>
          <a:prstGeom prst="rect">
            <a:avLst/>
          </a:prstGeom>
        </p:spPr>
      </p:pic>
      <p:sp>
        <p:nvSpPr>
          <p:cNvPr id="3" name="Rectangle 2"/>
          <p:cNvSpPr/>
          <p:nvPr/>
        </p:nvSpPr>
        <p:spPr>
          <a:xfrm>
            <a:off x="213269" y="397543"/>
            <a:ext cx="7095035" cy="6206929"/>
          </a:xfrm>
          <a:prstGeom prst="rect">
            <a:avLst/>
          </a:prstGeom>
          <a:ln w="12700">
            <a:solidFill>
              <a:schemeClr val="tx1">
                <a:lumMod val="65000"/>
                <a:lumOff val="35000"/>
              </a:schemeClr>
            </a:solidFill>
            <a:prstDash val="solid"/>
          </a:ln>
          <a:effectLst>
            <a:glow rad="1397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pic>
        <p:nvPicPr>
          <p:cNvPr id="4" name="Picture 3" descr="D:\Pic\45123.jpg"/>
          <p:cNvPicPr>
            <a:picLocks noChangeAspect="1" noChangeArrowheads="1"/>
          </p:cNvPicPr>
          <p:nvPr/>
        </p:nvPicPr>
        <p:blipFill>
          <a:blip r:embed="rId3" cstate="print"/>
          <a:srcRect/>
          <a:stretch>
            <a:fillRect/>
          </a:stretch>
        </p:blipFill>
        <p:spPr bwMode="auto">
          <a:xfrm rot="2664449">
            <a:off x="7625334" y="637199"/>
            <a:ext cx="1168237" cy="1183993"/>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237313" y="498761"/>
            <a:ext cx="6942759" cy="6232475"/>
          </a:xfrm>
          <a:prstGeom prst="rect">
            <a:avLst/>
          </a:prstGeom>
          <a:noFill/>
        </p:spPr>
        <p:txBody>
          <a:bodyPr wrap="square" rtlCol="0">
            <a:spAutoFit/>
          </a:bodyPr>
          <a:lstStyle/>
          <a:p>
            <a:pPr algn="r" rtl="1">
              <a:lnSpc>
                <a:spcPct val="150000"/>
              </a:lnSpc>
            </a:pPr>
            <a:r>
              <a:rPr lang="fa-IR" sz="2800" b="1" dirty="0">
                <a:solidFill>
                  <a:srgbClr val="C00000"/>
                </a:solidFill>
                <a:effectLst>
                  <a:outerShdw blurRad="38100" dist="38100" dir="2700000" algn="tl">
                    <a:srgbClr val="000000">
                      <a:alpha val="43137"/>
                    </a:srgbClr>
                  </a:outerShdw>
                </a:effectLst>
                <a:cs typeface="B Nazanin" panose="00000400000000000000" pitchFamily="2" charset="-78"/>
              </a:rPr>
              <a:t>مقایسه زمان امام حسین (ع) و امام حسن (ع</a:t>
            </a:r>
            <a:r>
              <a:rPr lang="fa-IR" sz="2800" b="1" dirty="0" smtClean="0">
                <a:solidFill>
                  <a:srgbClr val="C00000"/>
                </a:solidFill>
                <a:effectLst>
                  <a:outerShdw blurRad="38100" dist="38100" dir="2700000" algn="tl">
                    <a:srgbClr val="000000">
                      <a:alpha val="43137"/>
                    </a:srgbClr>
                  </a:outerShdw>
                </a:effectLst>
                <a:cs typeface="B Nazanin" panose="00000400000000000000" pitchFamily="2" charset="-78"/>
              </a:rPr>
              <a:t>):</a:t>
            </a:r>
          </a:p>
          <a:p>
            <a:pPr algn="r" rtl="1">
              <a:lnSpc>
                <a:spcPct val="150000"/>
              </a:lnSpc>
            </a:pPr>
            <a:endParaRPr lang="fa-IR" sz="700" b="1" dirty="0">
              <a:solidFill>
                <a:srgbClr val="C00000"/>
              </a:solidFill>
              <a:effectLst>
                <a:outerShdw blurRad="38100" dist="38100" dir="2700000" algn="tl">
                  <a:srgbClr val="000000">
                    <a:alpha val="43137"/>
                  </a:srgbClr>
                </a:outerShdw>
              </a:effectLst>
              <a:cs typeface="B Nazanin" panose="00000400000000000000" pitchFamily="2" charset="-78"/>
            </a:endParaRPr>
          </a:p>
          <a:p>
            <a:pPr algn="r" rtl="1">
              <a:lnSpc>
                <a:spcPct val="150000"/>
              </a:lnSpc>
            </a:pPr>
            <a:r>
              <a:rPr lang="fa-IR" sz="2400" b="1" dirty="0" smtClean="0">
                <a:cs typeface="B Nazanin" panose="00000400000000000000" pitchFamily="2" charset="-78"/>
              </a:rPr>
              <a:t>1</a:t>
            </a:r>
            <a:r>
              <a:rPr lang="fa-IR" sz="2000" b="1" dirty="0" smtClean="0">
                <a:cs typeface="B Nazanin" panose="00000400000000000000" pitchFamily="2" charset="-78"/>
              </a:rPr>
              <a:t>.</a:t>
            </a:r>
            <a:r>
              <a:rPr lang="fa-IR" sz="2000" dirty="0" smtClean="0">
                <a:cs typeface="B Nazanin" panose="00000400000000000000" pitchFamily="2" charset="-78"/>
              </a:rPr>
              <a:t> </a:t>
            </a:r>
            <a:r>
              <a:rPr lang="fa-IR" sz="2000" b="1" dirty="0" smtClean="0">
                <a:cs typeface="B Nazanin" panose="00000400000000000000" pitchFamily="2" charset="-78"/>
              </a:rPr>
              <a:t>زمان </a:t>
            </a:r>
            <a:r>
              <a:rPr lang="fa-IR" sz="2000" b="1" dirty="0">
                <a:solidFill>
                  <a:srgbClr val="00B050"/>
                </a:solidFill>
                <a:cs typeface="B Nazanin" panose="00000400000000000000" pitchFamily="2" charset="-78"/>
              </a:rPr>
              <a:t>امام حسن       </a:t>
            </a:r>
            <a:r>
              <a:rPr lang="fa-IR" sz="2000" b="1" dirty="0" smtClean="0">
                <a:solidFill>
                  <a:srgbClr val="00B050"/>
                </a:solidFill>
                <a:cs typeface="B Nazanin" panose="00000400000000000000" pitchFamily="2" charset="-78"/>
              </a:rPr>
              <a:t>     </a:t>
            </a:r>
            <a:r>
              <a:rPr lang="fa-IR" dirty="0">
                <a:cs typeface="B Nazanin" panose="00000400000000000000" pitchFamily="2" charset="-78"/>
              </a:rPr>
              <a:t>متعرض: معاویه</a:t>
            </a:r>
          </a:p>
          <a:p>
            <a:pPr algn="r" rtl="1">
              <a:lnSpc>
                <a:spcPct val="150000"/>
              </a:lnSpc>
            </a:pPr>
            <a:r>
              <a:rPr lang="fa-IR" dirty="0" smtClean="0">
                <a:cs typeface="B Nazanin" panose="00000400000000000000" pitchFamily="2" charset="-78"/>
              </a:rPr>
              <a:t>		      حاکم</a:t>
            </a:r>
            <a:r>
              <a:rPr lang="fa-IR" dirty="0">
                <a:cs typeface="B Nazanin" panose="00000400000000000000" pitchFamily="2" charset="-78"/>
              </a:rPr>
              <a:t>: امام حسن (کشته شدن امام حسن: شکست خلافت اسلام)</a:t>
            </a:r>
          </a:p>
          <a:p>
            <a:pPr algn="r" rtl="1">
              <a:lnSpc>
                <a:spcPct val="150000"/>
              </a:lnSpc>
            </a:pPr>
            <a:r>
              <a:rPr lang="fa-IR" dirty="0" smtClean="0">
                <a:cs typeface="B Nazanin" panose="00000400000000000000" pitchFamily="2" charset="-78"/>
              </a:rPr>
              <a:t>    </a:t>
            </a:r>
            <a:r>
              <a:rPr lang="fa-IR" sz="2000" b="1" dirty="0" smtClean="0">
                <a:cs typeface="B Nazanin" panose="00000400000000000000" pitchFamily="2" charset="-78"/>
              </a:rPr>
              <a:t>زمان </a:t>
            </a:r>
            <a:r>
              <a:rPr lang="fa-IR" sz="2000" b="1" dirty="0">
                <a:solidFill>
                  <a:srgbClr val="00B050"/>
                </a:solidFill>
                <a:cs typeface="B Nazanin" panose="00000400000000000000" pitchFamily="2" charset="-78"/>
              </a:rPr>
              <a:t>امام </a:t>
            </a:r>
            <a:r>
              <a:rPr lang="fa-IR" sz="2000" b="1" dirty="0" smtClean="0">
                <a:solidFill>
                  <a:srgbClr val="00B050"/>
                </a:solidFill>
                <a:cs typeface="B Nazanin" panose="00000400000000000000" pitchFamily="2" charset="-78"/>
              </a:rPr>
              <a:t>حسین </a:t>
            </a:r>
            <a:r>
              <a:rPr lang="fa-IR" sz="2000" b="1" dirty="0" smtClean="0">
                <a:cs typeface="B Nazanin" panose="00000400000000000000" pitchFamily="2" charset="-78"/>
              </a:rPr>
              <a:t>: </a:t>
            </a:r>
            <a:r>
              <a:rPr lang="fa-IR" dirty="0">
                <a:cs typeface="B Nazanin" panose="00000400000000000000" pitchFamily="2" charset="-78"/>
              </a:rPr>
              <a:t>شرایط بر عکس امام حسن            </a:t>
            </a:r>
            <a:r>
              <a:rPr lang="fa-IR" dirty="0" smtClean="0">
                <a:cs typeface="B Nazanin" panose="00000400000000000000" pitchFamily="2" charset="-78"/>
              </a:rPr>
              <a:t>متعرض</a:t>
            </a:r>
            <a:r>
              <a:rPr lang="fa-IR" dirty="0">
                <a:cs typeface="B Nazanin" panose="00000400000000000000" pitchFamily="2" charset="-78"/>
              </a:rPr>
              <a:t>: امام حسین (ع)</a:t>
            </a:r>
          </a:p>
          <a:p>
            <a:pPr algn="r" rtl="1">
              <a:lnSpc>
                <a:spcPct val="150000"/>
              </a:lnSpc>
            </a:pPr>
            <a:r>
              <a:rPr lang="fa-IR" dirty="0">
                <a:cs typeface="B Nazanin" panose="00000400000000000000" pitchFamily="2" charset="-78"/>
              </a:rPr>
              <a:t>                                                                </a:t>
            </a:r>
            <a:r>
              <a:rPr lang="fa-IR" dirty="0" smtClean="0">
                <a:cs typeface="B Nazanin" panose="00000400000000000000" pitchFamily="2" charset="-78"/>
              </a:rPr>
              <a:t>           </a:t>
            </a:r>
            <a:r>
              <a:rPr lang="fa-IR" dirty="0">
                <a:cs typeface="B Nazanin" panose="00000400000000000000" pitchFamily="2" charset="-78"/>
              </a:rPr>
              <a:t>حاکم: یزید</a:t>
            </a:r>
          </a:p>
          <a:p>
            <a:pPr algn="r" rtl="1">
              <a:lnSpc>
                <a:spcPct val="150000"/>
              </a:lnSpc>
            </a:pPr>
            <a:r>
              <a:rPr lang="fa-IR" sz="2400" dirty="0" smtClean="0">
                <a:cs typeface="B Nazanin" panose="00000400000000000000" pitchFamily="2" charset="-78"/>
              </a:rPr>
              <a:t>2.</a:t>
            </a:r>
            <a:r>
              <a:rPr lang="fa-IR" sz="2000" dirty="0" smtClean="0">
                <a:cs typeface="B Nazanin" panose="00000400000000000000" pitchFamily="2" charset="-78"/>
              </a:rPr>
              <a:t> </a:t>
            </a:r>
            <a:r>
              <a:rPr lang="fa-IR" sz="2000" dirty="0" smtClean="0">
                <a:solidFill>
                  <a:srgbClr val="00B050"/>
                </a:solidFill>
                <a:cs typeface="B Nazanin" panose="00000400000000000000" pitchFamily="2" charset="-78"/>
              </a:rPr>
              <a:t>ادعای </a:t>
            </a:r>
            <a:r>
              <a:rPr lang="fa-IR" sz="2000" dirty="0">
                <a:solidFill>
                  <a:srgbClr val="00B050"/>
                </a:solidFill>
                <a:cs typeface="B Nazanin" panose="00000400000000000000" pitchFamily="2" charset="-78"/>
              </a:rPr>
              <a:t>معاویه در زمان امام حسن: بسامان کردن امور          </a:t>
            </a:r>
            <a:r>
              <a:rPr lang="fa-IR" sz="2000" dirty="0" smtClean="0">
                <a:solidFill>
                  <a:srgbClr val="00B050"/>
                </a:solidFill>
                <a:cs typeface="B Nazanin" panose="00000400000000000000" pitchFamily="2" charset="-78"/>
              </a:rPr>
              <a:t> </a:t>
            </a:r>
          </a:p>
          <a:p>
            <a:pPr algn="ctr" rtl="1"/>
            <a:r>
              <a:rPr lang="fa-IR" dirty="0" smtClean="0">
                <a:cs typeface="B Nazanin" panose="00000400000000000000" pitchFamily="2" charset="-78"/>
              </a:rPr>
              <a:t>تلاش </a:t>
            </a:r>
            <a:r>
              <a:rPr lang="fa-IR" dirty="0">
                <a:cs typeface="B Nazanin" panose="00000400000000000000" pitchFamily="2" charset="-78"/>
              </a:rPr>
              <a:t>امام حسن: نشان </a:t>
            </a:r>
            <a:r>
              <a:rPr lang="fa-IR" dirty="0" smtClean="0">
                <a:solidFill>
                  <a:srgbClr val="00B050"/>
                </a:solidFill>
                <a:cs typeface="B Nazanin" panose="00000400000000000000" pitchFamily="2" charset="-78"/>
              </a:rPr>
              <a:t> </a:t>
            </a:r>
            <a:r>
              <a:rPr lang="fa-IR" dirty="0" smtClean="0">
                <a:cs typeface="B Nazanin" panose="00000400000000000000" pitchFamily="2" charset="-78"/>
              </a:rPr>
              <a:t>دهد </a:t>
            </a:r>
            <a:r>
              <a:rPr lang="fa-IR" dirty="0">
                <a:cs typeface="B Nazanin" panose="00000400000000000000" pitchFamily="2" charset="-78"/>
              </a:rPr>
              <a:t>که این فرد، اساسا صلاحیت این کار را ندارد، </a:t>
            </a:r>
            <a:endParaRPr lang="fa-IR" dirty="0" smtClean="0">
              <a:cs typeface="B Nazanin" panose="00000400000000000000" pitchFamily="2" charset="-78"/>
            </a:endParaRPr>
          </a:p>
          <a:p>
            <a:pPr algn="ctr" rtl="1"/>
            <a:r>
              <a:rPr lang="fa-IR" dirty="0" smtClean="0">
                <a:cs typeface="B Nazanin" panose="00000400000000000000" pitchFamily="2" charset="-78"/>
              </a:rPr>
              <a:t>ولی </a:t>
            </a:r>
            <a:r>
              <a:rPr lang="fa-IR" dirty="0">
                <a:cs typeface="B Nazanin" panose="00000400000000000000" pitchFamily="2" charset="-78"/>
              </a:rPr>
              <a:t>معاویه بسیار سیاس بود</a:t>
            </a:r>
            <a:r>
              <a:rPr lang="fa-IR" dirty="0" smtClean="0">
                <a:cs typeface="B Nazanin" panose="00000400000000000000" pitchFamily="2" charset="-78"/>
              </a:rPr>
              <a:t>.</a:t>
            </a:r>
          </a:p>
          <a:p>
            <a:pPr algn="ctr" rtl="1"/>
            <a:endParaRPr lang="fa-IR" sz="2800" dirty="0">
              <a:cs typeface="B Nazanin" panose="00000400000000000000" pitchFamily="2" charset="-78"/>
            </a:endParaRPr>
          </a:p>
          <a:p>
            <a:pPr algn="r" rtl="1">
              <a:lnSpc>
                <a:spcPct val="150000"/>
              </a:lnSpc>
            </a:pPr>
            <a:r>
              <a:rPr lang="fa-IR" sz="2000" dirty="0">
                <a:solidFill>
                  <a:srgbClr val="C00000"/>
                </a:solidFill>
                <a:cs typeface="B Nazanin" panose="00000400000000000000" pitchFamily="2" charset="-78"/>
              </a:rPr>
              <a:t>	ویژگی یزید در زمان امام حسین: مخالفت علنی با </a:t>
            </a:r>
            <a:r>
              <a:rPr lang="fa-IR" sz="2000" dirty="0" smtClean="0">
                <a:solidFill>
                  <a:srgbClr val="C00000"/>
                </a:solidFill>
                <a:cs typeface="B Nazanin" panose="00000400000000000000" pitchFamily="2" charset="-78"/>
              </a:rPr>
              <a:t>اسلام</a:t>
            </a:r>
          </a:p>
          <a:p>
            <a:pPr algn="r" rtl="1">
              <a:lnSpc>
                <a:spcPct val="150000"/>
              </a:lnSpc>
            </a:pPr>
            <a:endParaRPr lang="fa-IR" sz="1000" dirty="0">
              <a:solidFill>
                <a:srgbClr val="C00000"/>
              </a:solidFill>
              <a:cs typeface="B Nazanin" panose="00000400000000000000" pitchFamily="2" charset="-78"/>
            </a:endParaRPr>
          </a:p>
          <a:p>
            <a:pPr algn="r" rtl="1">
              <a:lnSpc>
                <a:spcPct val="150000"/>
              </a:lnSpc>
            </a:pPr>
            <a:r>
              <a:rPr lang="fa-IR" sz="2400" b="1" dirty="0">
                <a:cs typeface="B Nazanin" panose="00000400000000000000" pitchFamily="2" charset="-78"/>
              </a:rPr>
              <a:t>3. </a:t>
            </a:r>
            <a:r>
              <a:rPr lang="fa-IR" sz="2000" b="1" dirty="0" smtClean="0">
                <a:cs typeface="B Nazanin" panose="00000400000000000000" pitchFamily="2" charset="-78"/>
              </a:rPr>
              <a:t>ضعف </a:t>
            </a:r>
            <a:r>
              <a:rPr lang="fa-IR" sz="2000" b="1" dirty="0">
                <a:solidFill>
                  <a:srgbClr val="00B050"/>
                </a:solidFill>
                <a:cs typeface="B Nazanin" panose="00000400000000000000" pitchFamily="2" charset="-78"/>
              </a:rPr>
              <a:t>کمی و کیفی </a:t>
            </a:r>
            <a:r>
              <a:rPr lang="fa-IR" sz="2000" b="1" dirty="0">
                <a:cs typeface="B Nazanin" panose="00000400000000000000" pitchFamily="2" charset="-78"/>
              </a:rPr>
              <a:t>در نیروهای امام حسن و قدرت در نیروهای معاویه</a:t>
            </a:r>
            <a:r>
              <a:rPr lang="fa-IR" sz="2000" b="1" dirty="0" smtClean="0">
                <a:cs typeface="B Nazanin" panose="00000400000000000000" pitchFamily="2" charset="-78"/>
              </a:rPr>
              <a:t>:</a:t>
            </a:r>
          </a:p>
          <a:p>
            <a:pPr algn="ctr" rtl="1"/>
            <a:r>
              <a:rPr lang="fa-IR" b="1" dirty="0" smtClean="0">
                <a:cs typeface="B Nazanin" panose="00000400000000000000" pitchFamily="2" charset="-78"/>
              </a:rPr>
              <a:t> </a:t>
            </a:r>
            <a:r>
              <a:rPr lang="fa-IR" dirty="0">
                <a:cs typeface="B Nazanin" panose="00000400000000000000" pitchFamily="2" charset="-78"/>
              </a:rPr>
              <a:t>احتمال بروز یک نبرد فرسایشی چند ساله بدون حصول نتیجه </a:t>
            </a:r>
          </a:p>
          <a:p>
            <a:pPr algn="r" rtl="1">
              <a:lnSpc>
                <a:spcPct val="150000"/>
              </a:lnSpc>
            </a:pPr>
            <a:endParaRPr lang="fa-IR" sz="2000" dirty="0">
              <a:cs typeface="B Nazanin" panose="00000400000000000000" pitchFamily="2" charset="-78"/>
            </a:endParaRPr>
          </a:p>
        </p:txBody>
      </p:sp>
      <p:sp>
        <p:nvSpPr>
          <p:cNvPr id="2" name="Right Bracket 1"/>
          <p:cNvSpPr/>
          <p:nvPr/>
        </p:nvSpPr>
        <p:spPr>
          <a:xfrm>
            <a:off x="5076056" y="1628800"/>
            <a:ext cx="360040" cy="504056"/>
          </a:xfrm>
          <a:prstGeom prst="rightBracket">
            <a:avLst>
              <a:gd name="adj" fmla="val 0"/>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7" name="Right Bracket 6"/>
          <p:cNvSpPr/>
          <p:nvPr/>
        </p:nvSpPr>
        <p:spPr>
          <a:xfrm>
            <a:off x="3059832" y="2564904"/>
            <a:ext cx="360040" cy="504056"/>
          </a:xfrm>
          <a:prstGeom prst="rightBracket">
            <a:avLst>
              <a:gd name="adj" fmla="val 0"/>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050319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4099"/>
            <a:ext cx="9144000" cy="6862099"/>
          </a:xfrm>
          <a:prstGeom prst="rect">
            <a:avLst/>
          </a:prstGeom>
        </p:spPr>
      </p:pic>
      <p:sp>
        <p:nvSpPr>
          <p:cNvPr id="3" name="Rectangle 2"/>
          <p:cNvSpPr/>
          <p:nvPr/>
        </p:nvSpPr>
        <p:spPr>
          <a:xfrm>
            <a:off x="213269" y="397543"/>
            <a:ext cx="7095035" cy="6206929"/>
          </a:xfrm>
          <a:prstGeom prst="rect">
            <a:avLst/>
          </a:prstGeom>
          <a:ln w="12700">
            <a:solidFill>
              <a:schemeClr val="tx1">
                <a:lumMod val="65000"/>
                <a:lumOff val="35000"/>
              </a:schemeClr>
            </a:solidFill>
            <a:prstDash val="solid"/>
          </a:ln>
          <a:effectLst>
            <a:glow rad="1397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pic>
        <p:nvPicPr>
          <p:cNvPr id="4" name="Picture 3" descr="D:\Pic\45123.jpg"/>
          <p:cNvPicPr>
            <a:picLocks noChangeAspect="1" noChangeArrowheads="1"/>
          </p:cNvPicPr>
          <p:nvPr/>
        </p:nvPicPr>
        <p:blipFill>
          <a:blip r:embed="rId3" cstate="print"/>
          <a:srcRect/>
          <a:stretch>
            <a:fillRect/>
          </a:stretch>
        </p:blipFill>
        <p:spPr bwMode="auto">
          <a:xfrm rot="2664449">
            <a:off x="7625334" y="637199"/>
            <a:ext cx="1168237" cy="1183993"/>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484422" y="908720"/>
            <a:ext cx="6552728" cy="5339923"/>
          </a:xfrm>
          <a:prstGeom prst="rect">
            <a:avLst/>
          </a:prstGeom>
          <a:noFill/>
        </p:spPr>
        <p:txBody>
          <a:bodyPr wrap="square" rtlCol="0">
            <a:spAutoFit/>
          </a:bodyPr>
          <a:lstStyle/>
          <a:p>
            <a:pPr lvl="0" algn="just" rtl="1"/>
            <a:r>
              <a:rPr lang="fa-IR" sz="2800" b="1" dirty="0">
                <a:solidFill>
                  <a:srgbClr val="C00000"/>
                </a:solidFill>
                <a:effectLst>
                  <a:outerShdw blurRad="38100" dist="38100" dir="2700000" algn="tl">
                    <a:srgbClr val="000000">
                      <a:alpha val="43137"/>
                    </a:srgbClr>
                  </a:outerShdw>
                </a:effectLst>
                <a:cs typeface="B Nazanin" panose="00000400000000000000" pitchFamily="2" charset="-78"/>
              </a:rPr>
              <a:t>3. بحث امر به معروف و نهی از منکر: </a:t>
            </a:r>
            <a:endParaRPr lang="fa-IR" sz="2800" b="1" dirty="0" smtClean="0">
              <a:solidFill>
                <a:srgbClr val="C00000"/>
              </a:solidFill>
              <a:effectLst>
                <a:outerShdw blurRad="38100" dist="38100" dir="2700000" algn="tl">
                  <a:srgbClr val="000000">
                    <a:alpha val="43137"/>
                  </a:srgbClr>
                </a:outerShdw>
              </a:effectLst>
              <a:cs typeface="B Nazanin" panose="00000400000000000000" pitchFamily="2" charset="-78"/>
            </a:endParaRPr>
          </a:p>
          <a:p>
            <a:pPr lvl="0" algn="just" rtl="1"/>
            <a:endParaRPr lang="en-US" sz="1100" b="1" dirty="0">
              <a:solidFill>
                <a:srgbClr val="C00000"/>
              </a:solidFill>
              <a:effectLst>
                <a:outerShdw blurRad="38100" dist="38100" dir="2700000" algn="tl">
                  <a:srgbClr val="000000">
                    <a:alpha val="43137"/>
                  </a:srgbClr>
                </a:outerShdw>
              </a:effectLst>
              <a:cs typeface="B Nazanin" panose="00000400000000000000" pitchFamily="2" charset="-78"/>
            </a:endParaRPr>
          </a:p>
          <a:p>
            <a:pPr lvl="0" algn="just" rtl="1"/>
            <a:r>
              <a:rPr lang="fa-IR" dirty="0">
                <a:cs typeface="B Nazanin" panose="00000400000000000000" pitchFamily="2" charset="-78"/>
              </a:rPr>
              <a:t>در زمان امام حسن، عملکرد معاویه سبب شده بود که معروف و منکر مشخص نبود. معاویه اینها را خلط کرده بود. باید زمان بیشتر می گذشت تا دقیقا </a:t>
            </a:r>
            <a:r>
              <a:rPr lang="fa-IR" u="sng" dirty="0">
                <a:cs typeface="B Nazanin" panose="00000400000000000000" pitchFamily="2" charset="-78"/>
              </a:rPr>
              <a:t>معروف و منکر خود را نشان دهد</a:t>
            </a:r>
            <a:r>
              <a:rPr lang="fa-IR" u="sng" dirty="0" smtClean="0">
                <a:cs typeface="B Nazanin" panose="00000400000000000000" pitchFamily="2" charset="-78"/>
              </a:rPr>
              <a:t>.</a:t>
            </a:r>
          </a:p>
          <a:p>
            <a:pPr lvl="0" algn="just" rtl="1"/>
            <a:endParaRPr lang="fa-IR" sz="3200" b="1" u="sng" dirty="0" smtClean="0">
              <a:cs typeface="B Nazanin" panose="00000400000000000000" pitchFamily="2" charset="-78"/>
            </a:endParaRPr>
          </a:p>
          <a:p>
            <a:pPr lvl="0" algn="just" rtl="1"/>
            <a:endParaRPr lang="en-US" sz="3200" b="1" u="sng" dirty="0">
              <a:cs typeface="B Nazanin" panose="00000400000000000000" pitchFamily="2" charset="-78"/>
            </a:endParaRPr>
          </a:p>
          <a:p>
            <a:pPr lvl="0" algn="just" rtl="1"/>
            <a:r>
              <a:rPr lang="fa-IR" sz="2400" b="1" dirty="0">
                <a:effectLst>
                  <a:outerShdw blurRad="38100" dist="38100" dir="2700000" algn="tl">
                    <a:srgbClr val="000000">
                      <a:alpha val="43137"/>
                    </a:srgbClr>
                  </a:outerShdw>
                </a:effectLst>
                <a:cs typeface="B Nazanin" panose="00000400000000000000" pitchFamily="2" charset="-78"/>
              </a:rPr>
              <a:t>در زمان امام حسین: </a:t>
            </a:r>
            <a:endParaRPr lang="fa-IR" sz="2400" b="1" dirty="0" smtClean="0">
              <a:effectLst>
                <a:outerShdw blurRad="38100" dist="38100" dir="2700000" algn="tl">
                  <a:srgbClr val="000000">
                    <a:alpha val="43137"/>
                  </a:srgbClr>
                </a:outerShdw>
              </a:effectLst>
              <a:cs typeface="B Nazanin" panose="00000400000000000000" pitchFamily="2" charset="-78"/>
            </a:endParaRPr>
          </a:p>
          <a:p>
            <a:pPr lvl="0" algn="just" rtl="1"/>
            <a:r>
              <a:rPr lang="fa-IR" sz="2000" b="1" dirty="0" smtClean="0">
                <a:cs typeface="B Nazanin" panose="00000400000000000000" pitchFamily="2" charset="-78"/>
              </a:rPr>
              <a:t>دو </a:t>
            </a:r>
            <a:r>
              <a:rPr lang="fa-IR" sz="2000" b="1" dirty="0">
                <a:cs typeface="B Nazanin" panose="00000400000000000000" pitchFamily="2" charset="-78"/>
              </a:rPr>
              <a:t>عامل سبب شد که حضرت برای اقامه «امر به معروف و نهی از منکر» قیام کند:</a:t>
            </a:r>
          </a:p>
          <a:p>
            <a:pPr lvl="0" algn="just" rtl="1"/>
            <a:endParaRPr lang="en-US" sz="2400" b="1" dirty="0">
              <a:cs typeface="B Nazanin" panose="00000400000000000000" pitchFamily="2" charset="-78"/>
            </a:endParaRPr>
          </a:p>
          <a:p>
            <a:pPr marL="342900" indent="-342900" algn="just" rtl="1">
              <a:buFont typeface="Wingdings" panose="05000000000000000000" pitchFamily="2" charset="2"/>
              <a:buChar char="q"/>
            </a:pPr>
            <a:r>
              <a:rPr lang="fa-IR" sz="2000" b="1" dirty="0" smtClean="0">
                <a:solidFill>
                  <a:srgbClr val="00B050"/>
                </a:solidFill>
                <a:effectLst>
                  <a:outerShdw blurRad="38100" dist="38100" dir="2700000" algn="tl">
                    <a:srgbClr val="000000">
                      <a:alpha val="43137"/>
                    </a:srgbClr>
                  </a:outerShdw>
                </a:effectLst>
                <a:cs typeface="B Nazanin" panose="00000400000000000000" pitchFamily="2" charset="-78"/>
              </a:rPr>
              <a:t>عامل اول: </a:t>
            </a:r>
            <a:r>
              <a:rPr lang="fa-IR" dirty="0" smtClean="0">
                <a:cs typeface="B Nazanin" panose="00000400000000000000" pitchFamily="2" charset="-78"/>
              </a:rPr>
              <a:t>صبر </a:t>
            </a:r>
            <a:r>
              <a:rPr lang="fa-IR" dirty="0">
                <a:cs typeface="B Nazanin" panose="00000400000000000000" pitchFamily="2" charset="-78"/>
              </a:rPr>
              <a:t>کردن امام حسن و به ظهور رسیدن تجربه عملکرد معاویه: </a:t>
            </a:r>
            <a:r>
              <a:rPr lang="fa-IR" u="sng" dirty="0">
                <a:cs typeface="B Nazanin" panose="00000400000000000000" pitchFamily="2" charset="-78"/>
              </a:rPr>
              <a:t>مشخص شدن دروغین بودن وعده های معاویه به مردم</a:t>
            </a:r>
          </a:p>
          <a:p>
            <a:pPr algn="just" rtl="1"/>
            <a:endParaRPr lang="en-US" sz="2000" b="1" u="sng" dirty="0">
              <a:cs typeface="B Nazanin" panose="00000400000000000000" pitchFamily="2" charset="-78"/>
            </a:endParaRPr>
          </a:p>
          <a:p>
            <a:pPr marL="342900" indent="-342900" algn="just" rtl="1">
              <a:buFont typeface="Wingdings" panose="05000000000000000000" pitchFamily="2" charset="2"/>
              <a:buChar char="q"/>
            </a:pPr>
            <a:r>
              <a:rPr lang="fa-IR" sz="2000" b="1" dirty="0">
                <a:solidFill>
                  <a:srgbClr val="00B050"/>
                </a:solidFill>
                <a:effectLst>
                  <a:outerShdw blurRad="38100" dist="38100" dir="2700000" algn="tl">
                    <a:srgbClr val="000000">
                      <a:alpha val="43137"/>
                    </a:srgbClr>
                  </a:outerShdw>
                </a:effectLst>
                <a:cs typeface="B Nazanin" panose="00000400000000000000" pitchFamily="2" charset="-78"/>
              </a:rPr>
              <a:t>عامل دوم: </a:t>
            </a:r>
            <a:r>
              <a:rPr lang="fa-IR" dirty="0">
                <a:cs typeface="B Nazanin" panose="00000400000000000000" pitchFamily="2" charset="-78"/>
              </a:rPr>
              <a:t>تربیت یاران و خانواده ای بتواند در جریان امر به معروف او را یاری دهد. </a:t>
            </a:r>
            <a:r>
              <a:rPr lang="fa-IR" u="sng" dirty="0">
                <a:cs typeface="B Nazanin" panose="00000400000000000000" pitchFamily="2" charset="-78"/>
              </a:rPr>
              <a:t>امام حسین مبادرت به تربیت نیرو کرد و سپس قیام کرد </a:t>
            </a:r>
            <a:r>
              <a:rPr lang="fa-IR" dirty="0">
                <a:cs typeface="B Nazanin" panose="00000400000000000000" pitchFamily="2" charset="-78"/>
              </a:rPr>
              <a:t>( حالا ما باید یاد بگیریم، هر کاری می خواهیم بکنیم باید یک هسته مرکزی راه بیندازیم)</a:t>
            </a:r>
            <a:endParaRPr lang="en-US" dirty="0">
              <a:cs typeface="B Nazanin" panose="00000400000000000000" pitchFamily="2" charset="-78"/>
            </a:endParaRPr>
          </a:p>
          <a:p>
            <a:pPr algn="just" rtl="1"/>
            <a:endParaRPr lang="fa-IR" sz="2000" dirty="0">
              <a:cs typeface="B Nazanin" panose="00000400000000000000" pitchFamily="2" charset="-78"/>
            </a:endParaRPr>
          </a:p>
        </p:txBody>
      </p:sp>
    </p:spTree>
    <p:extLst>
      <p:ext uri="{BB962C8B-B14F-4D97-AF65-F5344CB8AC3E}">
        <p14:creationId xmlns:p14="http://schemas.microsoft.com/office/powerpoint/2010/main" val="33994264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TotalTime>
  <Words>1278</Words>
  <Application>Microsoft Office PowerPoint</Application>
  <PresentationFormat>On-screen Show (4:3)</PresentationFormat>
  <Paragraphs>218</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2  Nazanin</vt:lpstr>
      <vt:lpstr>Arial</vt:lpstr>
      <vt:lpstr>B Nazanin</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Novin Pendar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HANIEH-ELINA</dc:creator>
  <cp:lastModifiedBy>ashkan</cp:lastModifiedBy>
  <cp:revision>39</cp:revision>
  <dcterms:created xsi:type="dcterms:W3CDTF">2013-10-11T07:44:05Z</dcterms:created>
  <dcterms:modified xsi:type="dcterms:W3CDTF">2013-12-27T19:38:50Z</dcterms:modified>
</cp:coreProperties>
</file>