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22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390" r:id="rId2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00CC"/>
    <a:srgbClr val="0000FF"/>
    <a:srgbClr val="FDF1E9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237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EBAB95-1C42-453C-8BE7-676BF25687C1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245102-25F5-4ADF-8353-CE5851441D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49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67B42-321E-4F47-B278-18F384276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C84752-92E2-443A-B370-9F615DC15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8F70E-6FBA-4213-AD57-607AE8A1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A2EEE2-AFCF-439F-A21A-A47D42FB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05CAA3-90E4-465E-B8DD-2EB4E1C8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49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680FE-ED5E-4A59-A79D-D7FABB4F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E727FE-B7F5-4CA4-A97A-355BB631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15BDE-594C-4583-8EA7-60D47E20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0CF41A-310E-44AA-B2DF-7606C6D4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8B132-BF2F-486C-9DA4-951AF73F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30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D3CBD9-01C5-423A-B095-8702FB7F9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1BC168-2DE0-4CFE-A41F-875E60998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34E53-AE51-468C-A799-6679ABDA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45808-1AF4-4BF7-B9B8-6F8DF692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963E8-8E1E-4451-BF99-190F9794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50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AEDF9-E239-4BF8-83A8-5840F942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6D668-F2A1-47C3-9D72-C56BFDE7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8C730F-3998-4C7A-A5B7-7B4A82D9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EF3D7-FD51-48E7-AA80-3FB736BD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D46E4-8CB6-4EE6-86A9-48358DBD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61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309C2-CEEA-42F8-8EBF-63E4BEA3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38BF-1C12-49D3-AB5F-77F14230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4A67-F7A3-4FDB-B820-DAF816C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2889E-69D8-43AF-AF78-785D6C28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1C719C-E37D-4063-8043-2A5B80AC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104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04C18-F05E-49D5-A789-C6909052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DD3AA7-4C46-430F-8978-72FE33B31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21797A-829D-4165-8A64-DA8B1E5DC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7720ED-27F2-4843-8551-9F11B013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19B198-B523-42E1-B833-4A384F9C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F4D1FB-CB1C-42D1-A665-3237B3CE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41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28C40-0C35-4795-8AED-7E8C7745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911C3B-CB33-490C-8059-C69F3E96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725698-78B6-43BA-A72F-A7973E5E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C2122E-C28A-4409-9566-BAB5547CA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14500B-CFEA-41A7-A1A9-DA09B134E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87A0D4-2AD3-466C-8752-8928D20E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A75F1-CFA1-4734-ADDF-579C34DE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7EAF57-A6E4-4107-AC4A-AE07F7D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47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E8FDA-1719-4EFF-ADD9-194838F3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EC51C6-5364-4F74-A9E9-6E80A7C8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6FFF60-A995-42A5-A471-EA69A413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D205A4-504E-4C78-A242-0824B591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892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77347C-545F-48C4-ACE4-8C1C5A66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9FFD05-DDFE-4A81-8FD6-1D95CE2D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6DC61-4C3A-4C7D-A9EA-B0CE70EB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44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13874-E4BC-4A69-A245-4E6CE83C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DCC30-1A12-4F49-A5CD-9C19F6AF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93810-B66A-4797-8D50-4C687F1C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19E118-A93A-49F9-B5D6-F51E29D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B63612-4881-433D-B775-63718224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36CC15-34AB-41B8-BD66-2F38E2E7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73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3E2D8-616E-4EEC-8A9F-6936EA01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F760B6-80D4-4E92-A00E-3E7D96E8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96CF76-D2CE-4213-8DDF-3CEDABAF4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0DD519-1D38-4BAE-9D82-652C2032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A3A9C7-7B4D-4F02-AB0E-63418FC9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824FA-3272-41A8-A3B8-16322876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83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E5E8C2-AB83-4CA4-8F22-D91C6EBA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E8D190-0C1C-484C-A721-B72A57F5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C2EBF-F32C-4F90-AD52-B6A6E53D2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B20F-54CD-427B-AF8A-E79409E73E76}" type="datetimeFigureOut">
              <a:rPr lang="fa-IR" smtClean="0"/>
              <a:t>18/10/1442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81376D-5212-425E-ADF6-BB3A1BA64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7F611-1DA7-445A-B210-19D2DEC76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0ECD-D5A6-44EE-BAAC-E554F42516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0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365125"/>
            <a:ext cx="11293433" cy="4955020"/>
          </a:xfrm>
        </p:spPr>
        <p:txBody>
          <a:bodyPr>
            <a:normAutofit/>
          </a:bodyPr>
          <a:lstStyle/>
          <a:p>
            <a:pPr algn="ctr" rtl="1"/>
            <a:r>
              <a:rPr lang="fa-IR" sz="16600" dirty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بسم </a:t>
            </a:r>
            <a:r>
              <a:rPr lang="fa-IR" sz="16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اللّه الرّحمن الرّحیم</a:t>
            </a:r>
            <a:endParaRPr lang="fa-IR" sz="16600" dirty="0"/>
          </a:p>
        </p:txBody>
      </p:sp>
    </p:spTree>
    <p:extLst>
      <p:ext uri="{BB962C8B-B14F-4D97-AF65-F5344CB8AC3E}">
        <p14:creationId xmlns:p14="http://schemas.microsoft.com/office/powerpoint/2010/main" val="9032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8856" y="3126394"/>
            <a:ext cx="2014288" cy="2014288"/>
            <a:chOff x="4343391" y="2822624"/>
            <a:chExt cx="2014288" cy="2014288"/>
          </a:xfrm>
        </p:grpSpPr>
        <p:sp>
          <p:nvSpPr>
            <p:cNvPr id="21" name="Oval 20"/>
            <p:cNvSpPr/>
            <p:nvPr/>
          </p:nvSpPr>
          <p:spPr>
            <a:xfrm>
              <a:off x="4343391" y="2822624"/>
              <a:ext cx="2014288" cy="2014288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/>
            <p:nvPr/>
          </p:nvSpPr>
          <p:spPr>
            <a:xfrm>
              <a:off x="4638377" y="3117610"/>
              <a:ext cx="1424316" cy="1424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8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انسان شناسی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53571" y="2523496"/>
            <a:ext cx="684858" cy="426048"/>
            <a:chOff x="5008106" y="2219726"/>
            <a:chExt cx="684858" cy="426048"/>
          </a:xfrm>
        </p:grpSpPr>
        <p:sp>
          <p:nvSpPr>
            <p:cNvPr id="19" name="Right Arrow 18"/>
            <p:cNvSpPr/>
            <p:nvPr/>
          </p:nvSpPr>
          <p:spPr>
            <a:xfrm rot="16200000">
              <a:off x="5137511" y="2090321"/>
              <a:ext cx="426048" cy="684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ight Arrow 6"/>
            <p:cNvSpPr/>
            <p:nvPr/>
          </p:nvSpPr>
          <p:spPr>
            <a:xfrm rot="16200000">
              <a:off x="5201418" y="2291200"/>
              <a:ext cx="298234" cy="41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1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88856" y="444721"/>
            <a:ext cx="2014288" cy="2014288"/>
            <a:chOff x="4343391" y="4471"/>
            <a:chExt cx="2014288" cy="2014288"/>
          </a:xfrm>
        </p:grpSpPr>
        <p:sp>
          <p:nvSpPr>
            <p:cNvPr id="17" name="Oval 16"/>
            <p:cNvSpPr/>
            <p:nvPr/>
          </p:nvSpPr>
          <p:spPr>
            <a:xfrm>
              <a:off x="4343391" y="4471"/>
              <a:ext cx="2014288" cy="2014288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8"/>
            <p:cNvSpPr/>
            <p:nvPr/>
          </p:nvSpPr>
          <p:spPr>
            <a:xfrm>
              <a:off x="4638377" y="299457"/>
              <a:ext cx="1424316" cy="1424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200" b="0" kern="1200" dirty="0">
                  <a:cs typeface="B Lotus" panose="00000400000000000000" pitchFamily="2" charset="-78"/>
                </a:rPr>
                <a:t>قبل الدنیا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92829" y="4489618"/>
            <a:ext cx="426048" cy="684858"/>
            <a:chOff x="6347364" y="4185848"/>
            <a:chExt cx="426048" cy="684858"/>
          </a:xfrm>
        </p:grpSpPr>
        <p:sp>
          <p:nvSpPr>
            <p:cNvPr id="15" name="Right Arrow 14"/>
            <p:cNvSpPr/>
            <p:nvPr/>
          </p:nvSpPr>
          <p:spPr>
            <a:xfrm rot="1800000">
              <a:off x="6347364" y="4185848"/>
              <a:ext cx="426048" cy="684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10"/>
            <p:cNvSpPr/>
            <p:nvPr/>
          </p:nvSpPr>
          <p:spPr>
            <a:xfrm rot="1800000">
              <a:off x="6355926" y="4290867"/>
              <a:ext cx="298234" cy="41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1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4856" y="4412638"/>
            <a:ext cx="2014288" cy="2014288"/>
            <a:chOff x="6783983" y="4231700"/>
            <a:chExt cx="2014288" cy="2014288"/>
          </a:xfrm>
        </p:grpSpPr>
        <p:sp>
          <p:nvSpPr>
            <p:cNvPr id="13" name="Oval 12"/>
            <p:cNvSpPr/>
            <p:nvPr/>
          </p:nvSpPr>
          <p:spPr>
            <a:xfrm>
              <a:off x="6783983" y="4231700"/>
              <a:ext cx="2014288" cy="2014288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2"/>
            <p:cNvSpPr/>
            <p:nvPr/>
          </p:nvSpPr>
          <p:spPr>
            <a:xfrm>
              <a:off x="7078969" y="4526686"/>
              <a:ext cx="1424316" cy="1424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200" kern="1200" dirty="0">
                  <a:cs typeface="B Lotus" panose="00000400000000000000" pitchFamily="2" charset="-78"/>
                </a:rPr>
                <a:t>فی الدنیا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3122" y="4489618"/>
            <a:ext cx="426048" cy="684858"/>
            <a:chOff x="3927657" y="4185848"/>
            <a:chExt cx="426048" cy="684858"/>
          </a:xfrm>
        </p:grpSpPr>
        <p:sp>
          <p:nvSpPr>
            <p:cNvPr id="11" name="Right Arrow 10"/>
            <p:cNvSpPr/>
            <p:nvPr/>
          </p:nvSpPr>
          <p:spPr>
            <a:xfrm rot="9000000">
              <a:off x="3927657" y="4185848"/>
              <a:ext cx="426048" cy="684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ight Arrow 14"/>
            <p:cNvSpPr/>
            <p:nvPr/>
          </p:nvSpPr>
          <p:spPr>
            <a:xfrm rot="19800000">
              <a:off x="4046909" y="4290867"/>
              <a:ext cx="298234" cy="41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1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6" y="4398990"/>
            <a:ext cx="2014288" cy="2014288"/>
            <a:chOff x="1902799" y="4231700"/>
            <a:chExt cx="2014288" cy="2014288"/>
          </a:xfrm>
        </p:grpSpPr>
        <p:sp>
          <p:nvSpPr>
            <p:cNvPr id="9" name="Oval 8"/>
            <p:cNvSpPr/>
            <p:nvPr/>
          </p:nvSpPr>
          <p:spPr>
            <a:xfrm>
              <a:off x="1902799" y="4231700"/>
              <a:ext cx="2014288" cy="2014288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16"/>
            <p:cNvSpPr/>
            <p:nvPr/>
          </p:nvSpPr>
          <p:spPr>
            <a:xfrm>
              <a:off x="2197785" y="4526686"/>
              <a:ext cx="1424316" cy="1424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200" kern="1200" dirty="0">
                  <a:cs typeface="B Lotus" panose="00000400000000000000" pitchFamily="2" charset="-78"/>
                </a:rPr>
                <a:t>بعدالدنیا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65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4348" y="2607348"/>
            <a:ext cx="1643304" cy="1643304"/>
            <a:chOff x="4528883" y="2303578"/>
            <a:chExt cx="1643304" cy="1643304"/>
          </a:xfrm>
        </p:grpSpPr>
        <p:sp>
          <p:nvSpPr>
            <p:cNvPr id="27" name="Oval 26"/>
            <p:cNvSpPr/>
            <p:nvPr/>
          </p:nvSpPr>
          <p:spPr>
            <a:xfrm>
              <a:off x="4528883" y="2303578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4"/>
            <p:cNvSpPr/>
            <p:nvPr/>
          </p:nvSpPr>
          <p:spPr>
            <a:xfrm>
              <a:off x="4769539" y="2544234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رسائل توحیدی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6638" y="2115685"/>
            <a:ext cx="558723" cy="347442"/>
            <a:chOff x="5071173" y="1811915"/>
            <a:chExt cx="558723" cy="347442"/>
          </a:xfrm>
        </p:grpSpPr>
        <p:sp>
          <p:nvSpPr>
            <p:cNvPr id="25" name="Right Arrow 24"/>
            <p:cNvSpPr/>
            <p:nvPr/>
          </p:nvSpPr>
          <p:spPr>
            <a:xfrm rot="16200000">
              <a:off x="5176814" y="1706274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ight Arrow 6"/>
            <p:cNvSpPr/>
            <p:nvPr/>
          </p:nvSpPr>
          <p:spPr>
            <a:xfrm rot="16200000">
              <a:off x="5228931" y="1870136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74348" y="308492"/>
            <a:ext cx="1643304" cy="1643304"/>
            <a:chOff x="4528883" y="4722"/>
            <a:chExt cx="1643304" cy="1643304"/>
          </a:xfrm>
        </p:grpSpPr>
        <p:sp>
          <p:nvSpPr>
            <p:cNvPr id="23" name="Oval 22"/>
            <p:cNvSpPr/>
            <p:nvPr/>
          </p:nvSpPr>
          <p:spPr>
            <a:xfrm>
              <a:off x="4528883" y="4722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8"/>
            <p:cNvSpPr/>
            <p:nvPr/>
          </p:nvSpPr>
          <p:spPr>
            <a:xfrm>
              <a:off x="4769539" y="245378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اثبات ذات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61873" y="3149638"/>
            <a:ext cx="347442" cy="558723"/>
            <a:chOff x="6316408" y="2845868"/>
            <a:chExt cx="347442" cy="558723"/>
          </a:xfrm>
        </p:grpSpPr>
        <p:sp>
          <p:nvSpPr>
            <p:cNvPr id="21" name="Right Arrow 20"/>
            <p:cNvSpPr/>
            <p:nvPr/>
          </p:nvSpPr>
          <p:spPr>
            <a:xfrm>
              <a:off x="6316408" y="2845868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10"/>
            <p:cNvSpPr/>
            <p:nvPr/>
          </p:nvSpPr>
          <p:spPr>
            <a:xfrm>
              <a:off x="6316408" y="2957613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73204" y="2607348"/>
            <a:ext cx="1643304" cy="1643304"/>
            <a:chOff x="6827739" y="2303578"/>
            <a:chExt cx="1643304" cy="1643304"/>
          </a:xfrm>
        </p:grpSpPr>
        <p:sp>
          <p:nvSpPr>
            <p:cNvPr id="19" name="Oval 18"/>
            <p:cNvSpPr/>
            <p:nvPr/>
          </p:nvSpPr>
          <p:spPr>
            <a:xfrm>
              <a:off x="6827739" y="2303578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2"/>
            <p:cNvSpPr/>
            <p:nvPr/>
          </p:nvSpPr>
          <p:spPr>
            <a:xfrm>
              <a:off x="7068395" y="2544234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>
                  <a:cs typeface="B Lotus" panose="00000400000000000000" pitchFamily="2" charset="-78"/>
                </a:rPr>
                <a:t>اسماء و صفات</a:t>
              </a:r>
              <a:endParaRPr lang="fa-IR" sz="3400" kern="1200" dirty="0">
                <a:cs typeface="B Lotus" panose="000004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6638" y="4394874"/>
            <a:ext cx="558723" cy="347442"/>
            <a:chOff x="5071173" y="4091104"/>
            <a:chExt cx="558723" cy="347442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5176814" y="3985463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14"/>
            <p:cNvSpPr/>
            <p:nvPr/>
          </p:nvSpPr>
          <p:spPr>
            <a:xfrm rot="5400000">
              <a:off x="5228931" y="4045092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74348" y="4906204"/>
            <a:ext cx="1643304" cy="1643304"/>
            <a:chOff x="4528883" y="4602434"/>
            <a:chExt cx="1643304" cy="1643304"/>
          </a:xfrm>
        </p:grpSpPr>
        <p:sp>
          <p:nvSpPr>
            <p:cNvPr id="15" name="Oval 14"/>
            <p:cNvSpPr/>
            <p:nvPr/>
          </p:nvSpPr>
          <p:spPr>
            <a:xfrm>
              <a:off x="4528883" y="4602434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6"/>
            <p:cNvSpPr/>
            <p:nvPr/>
          </p:nvSpPr>
          <p:spPr>
            <a:xfrm>
              <a:off x="4769539" y="4843090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افعال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2684" y="3149638"/>
            <a:ext cx="347442" cy="558723"/>
            <a:chOff x="4037219" y="2845868"/>
            <a:chExt cx="347442" cy="558723"/>
          </a:xfrm>
        </p:grpSpPr>
        <p:sp>
          <p:nvSpPr>
            <p:cNvPr id="13" name="Right Arrow 12"/>
            <p:cNvSpPr/>
            <p:nvPr/>
          </p:nvSpPr>
          <p:spPr>
            <a:xfrm rot="10800000">
              <a:off x="4037219" y="2845868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ight Arrow 18"/>
            <p:cNvSpPr/>
            <p:nvPr/>
          </p:nvSpPr>
          <p:spPr>
            <a:xfrm rot="21600000">
              <a:off x="4141452" y="2957613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5492" y="2607348"/>
            <a:ext cx="1643304" cy="1643304"/>
            <a:chOff x="2230027" y="2303578"/>
            <a:chExt cx="1643304" cy="1643304"/>
          </a:xfrm>
        </p:grpSpPr>
        <p:sp>
          <p:nvSpPr>
            <p:cNvPr id="11" name="Oval 10"/>
            <p:cNvSpPr/>
            <p:nvPr/>
          </p:nvSpPr>
          <p:spPr>
            <a:xfrm>
              <a:off x="2230027" y="2303578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20"/>
            <p:cNvSpPr/>
            <p:nvPr/>
          </p:nvSpPr>
          <p:spPr>
            <a:xfrm>
              <a:off x="2470683" y="2544234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وسائط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53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2600000"/>
              <a:gd name="adj2" fmla="val 162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Block Arc 2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9000000"/>
              <a:gd name="adj2" fmla="val 126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Block Arc 3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5400000"/>
              <a:gd name="adj2" fmla="val 90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Block Arc 4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800000"/>
              <a:gd name="adj2" fmla="val 54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Block Arc 5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9800000"/>
              <a:gd name="adj2" fmla="val 18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Block Arc 6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6200000"/>
              <a:gd name="adj2" fmla="val 198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046289" y="2379289"/>
            <a:ext cx="2099423" cy="2099423"/>
            <a:chOff x="4206547" y="1969194"/>
            <a:chExt cx="2099423" cy="2099423"/>
          </a:xfrm>
        </p:grpSpPr>
        <p:sp>
          <p:nvSpPr>
            <p:cNvPr id="27" name="Oval 26"/>
            <p:cNvSpPr/>
            <p:nvPr/>
          </p:nvSpPr>
          <p:spPr>
            <a:xfrm>
              <a:off x="4206547" y="1969194"/>
              <a:ext cx="2099423" cy="209942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0"/>
            <p:cNvSpPr/>
            <p:nvPr/>
          </p:nvSpPr>
          <p:spPr>
            <a:xfrm>
              <a:off x="4514000" y="2276647"/>
              <a:ext cx="1484517" cy="148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1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آثار قم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1202" y="410575"/>
            <a:ext cx="1469596" cy="1469596"/>
            <a:chOff x="4521460" y="480"/>
            <a:chExt cx="1469596" cy="1469596"/>
          </a:xfrm>
        </p:grpSpPr>
        <p:sp>
          <p:nvSpPr>
            <p:cNvPr id="25" name="Oval 24"/>
            <p:cNvSpPr/>
            <p:nvPr/>
          </p:nvSpPr>
          <p:spPr>
            <a:xfrm>
              <a:off x="4521460" y="480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12"/>
            <p:cNvSpPr/>
            <p:nvPr/>
          </p:nvSpPr>
          <p:spPr>
            <a:xfrm>
              <a:off x="4736677" y="215697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حاشیه بر اسفار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38881" y="1552389"/>
            <a:ext cx="1469596" cy="1469596"/>
            <a:chOff x="6499139" y="1142294"/>
            <a:chExt cx="1469596" cy="1469596"/>
          </a:xfrm>
        </p:grpSpPr>
        <p:sp>
          <p:nvSpPr>
            <p:cNvPr id="23" name="Oval 22"/>
            <p:cNvSpPr/>
            <p:nvPr/>
          </p:nvSpPr>
          <p:spPr>
            <a:xfrm>
              <a:off x="6499139" y="114229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14"/>
            <p:cNvSpPr/>
            <p:nvPr/>
          </p:nvSpPr>
          <p:spPr>
            <a:xfrm>
              <a:off x="6714356" y="135751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حاشیه بر کفایه الاصول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38881" y="3836016"/>
            <a:ext cx="1469596" cy="1469596"/>
            <a:chOff x="6499139" y="3425921"/>
            <a:chExt cx="1469596" cy="1469596"/>
          </a:xfrm>
        </p:grpSpPr>
        <p:sp>
          <p:nvSpPr>
            <p:cNvPr id="21" name="Oval 20"/>
            <p:cNvSpPr/>
            <p:nvPr/>
          </p:nvSpPr>
          <p:spPr>
            <a:xfrm>
              <a:off x="6499139" y="3425921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16"/>
            <p:cNvSpPr/>
            <p:nvPr/>
          </p:nvSpPr>
          <p:spPr>
            <a:xfrm>
              <a:off x="6714356" y="3641138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000" kern="1200" dirty="0">
                  <a:cs typeface="B Lotus" panose="00000400000000000000" pitchFamily="2" charset="-78"/>
                </a:rPr>
                <a:t>حاشیه بر مکاسب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1202" y="4977829"/>
            <a:ext cx="1469596" cy="1469596"/>
            <a:chOff x="4521460" y="4567734"/>
            <a:chExt cx="1469596" cy="1469596"/>
          </a:xfrm>
        </p:grpSpPr>
        <p:sp>
          <p:nvSpPr>
            <p:cNvPr id="19" name="Oval 18"/>
            <p:cNvSpPr/>
            <p:nvPr/>
          </p:nvSpPr>
          <p:spPr>
            <a:xfrm>
              <a:off x="4521460" y="456773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8"/>
            <p:cNvSpPr/>
            <p:nvPr/>
          </p:nvSpPr>
          <p:spPr>
            <a:xfrm>
              <a:off x="4736677" y="478295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Lotus" panose="00000400000000000000" pitchFamily="2" charset="-78"/>
                </a:rPr>
                <a:t>رساله‌ای </a:t>
              </a:r>
              <a:r>
                <a:rPr lang="fa-IR" sz="2800" kern="1200" dirty="0">
                  <a:cs typeface="B Lotus" panose="00000400000000000000" pitchFamily="2" charset="-78"/>
                </a:rPr>
                <a:t>در مبدا و معاد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3523" y="3836016"/>
            <a:ext cx="1469596" cy="1469596"/>
            <a:chOff x="2543781" y="3425921"/>
            <a:chExt cx="1469596" cy="1469596"/>
          </a:xfrm>
        </p:grpSpPr>
        <p:sp>
          <p:nvSpPr>
            <p:cNvPr id="17" name="Oval 16"/>
            <p:cNvSpPr/>
            <p:nvPr/>
          </p:nvSpPr>
          <p:spPr>
            <a:xfrm>
              <a:off x="2543781" y="3425921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20"/>
            <p:cNvSpPr/>
            <p:nvPr/>
          </p:nvSpPr>
          <p:spPr>
            <a:xfrm>
              <a:off x="2758998" y="3641138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سنن النبی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3523" y="1552389"/>
            <a:ext cx="1469596" cy="1469596"/>
            <a:chOff x="2543781" y="1142294"/>
            <a:chExt cx="1469596" cy="1469596"/>
          </a:xfrm>
        </p:grpSpPr>
        <p:sp>
          <p:nvSpPr>
            <p:cNvPr id="15" name="Oval 14"/>
            <p:cNvSpPr/>
            <p:nvPr/>
          </p:nvSpPr>
          <p:spPr>
            <a:xfrm>
              <a:off x="2543781" y="114229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2"/>
            <p:cNvSpPr/>
            <p:nvPr/>
          </p:nvSpPr>
          <p:spPr>
            <a:xfrm>
              <a:off x="2758998" y="135751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kern="1200" dirty="0">
                  <a:cs typeface="B Lotus" panose="00000400000000000000" pitchFamily="2" charset="-78"/>
                </a:rPr>
                <a:t>اصول فلسفه و روش رئالیسم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18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2600000"/>
              <a:gd name="adj2" fmla="val 162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Block Arc 2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9000000"/>
              <a:gd name="adj2" fmla="val 126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Block Arc 3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5400000"/>
              <a:gd name="adj2" fmla="val 90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Block Arc 4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800000"/>
              <a:gd name="adj2" fmla="val 54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Block Arc 5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9800000"/>
              <a:gd name="adj2" fmla="val 18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Block Arc 6"/>
          <p:cNvSpPr/>
          <p:nvPr/>
        </p:nvSpPr>
        <p:spPr>
          <a:xfrm>
            <a:off x="3759468" y="1092468"/>
            <a:ext cx="4673064" cy="4673064"/>
          </a:xfrm>
          <a:prstGeom prst="blockArc">
            <a:avLst>
              <a:gd name="adj1" fmla="val 16200000"/>
              <a:gd name="adj2" fmla="val 19800000"/>
              <a:gd name="adj3" fmla="val 452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046289" y="2379289"/>
            <a:ext cx="2099423" cy="2099423"/>
            <a:chOff x="4206547" y="1969194"/>
            <a:chExt cx="2099423" cy="2099423"/>
          </a:xfrm>
        </p:grpSpPr>
        <p:sp>
          <p:nvSpPr>
            <p:cNvPr id="27" name="Oval 26"/>
            <p:cNvSpPr/>
            <p:nvPr/>
          </p:nvSpPr>
          <p:spPr>
            <a:xfrm>
              <a:off x="4206547" y="1969194"/>
              <a:ext cx="2099423" cy="209942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0"/>
            <p:cNvSpPr/>
            <p:nvPr/>
          </p:nvSpPr>
          <p:spPr>
            <a:xfrm>
              <a:off x="4514000" y="2276647"/>
              <a:ext cx="1484517" cy="1484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1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آثار قم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1202" y="410575"/>
            <a:ext cx="1469596" cy="1469596"/>
            <a:chOff x="4521460" y="480"/>
            <a:chExt cx="1469596" cy="1469596"/>
          </a:xfrm>
        </p:grpSpPr>
        <p:sp>
          <p:nvSpPr>
            <p:cNvPr id="25" name="Oval 24"/>
            <p:cNvSpPr/>
            <p:nvPr/>
          </p:nvSpPr>
          <p:spPr>
            <a:xfrm>
              <a:off x="4521460" y="480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12"/>
            <p:cNvSpPr/>
            <p:nvPr/>
          </p:nvSpPr>
          <p:spPr>
            <a:xfrm>
              <a:off x="4736677" y="215697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المیزان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38881" y="1552389"/>
            <a:ext cx="1469596" cy="1469596"/>
            <a:chOff x="6499139" y="1142294"/>
            <a:chExt cx="1469596" cy="1469596"/>
          </a:xfrm>
        </p:grpSpPr>
        <p:sp>
          <p:nvSpPr>
            <p:cNvPr id="23" name="Oval 22"/>
            <p:cNvSpPr/>
            <p:nvPr/>
          </p:nvSpPr>
          <p:spPr>
            <a:xfrm>
              <a:off x="6499139" y="114229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14"/>
            <p:cNvSpPr/>
            <p:nvPr/>
          </p:nvSpPr>
          <p:spPr>
            <a:xfrm>
              <a:off x="6714356" y="135751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Lotus" panose="00000400000000000000" pitchFamily="2" charset="-78"/>
                </a:rPr>
                <a:t>رساله‌ای </a:t>
              </a:r>
              <a:r>
                <a:rPr lang="fa-IR" sz="2800" kern="1200" dirty="0">
                  <a:cs typeface="B Lotus" panose="00000400000000000000" pitchFamily="2" charset="-78"/>
                </a:rPr>
                <a:t>در قوه و فعل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38881" y="3836016"/>
            <a:ext cx="1469596" cy="1469596"/>
            <a:chOff x="6499139" y="3425921"/>
            <a:chExt cx="1469596" cy="1469596"/>
          </a:xfrm>
        </p:grpSpPr>
        <p:sp>
          <p:nvSpPr>
            <p:cNvPr id="21" name="Oval 20"/>
            <p:cNvSpPr/>
            <p:nvPr/>
          </p:nvSpPr>
          <p:spPr>
            <a:xfrm>
              <a:off x="6499139" y="3425921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16"/>
            <p:cNvSpPr/>
            <p:nvPr/>
          </p:nvSpPr>
          <p:spPr>
            <a:xfrm>
              <a:off x="6714356" y="3641138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>
                  <a:cs typeface="B Lotus" panose="00000400000000000000" pitchFamily="2" charset="-78"/>
                </a:rPr>
                <a:t>حشایه بر بحارالانوار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1202" y="4977829"/>
            <a:ext cx="1469596" cy="1469596"/>
            <a:chOff x="4521460" y="4567734"/>
            <a:chExt cx="1469596" cy="1469596"/>
          </a:xfrm>
        </p:grpSpPr>
        <p:sp>
          <p:nvSpPr>
            <p:cNvPr id="19" name="Oval 18"/>
            <p:cNvSpPr/>
            <p:nvPr/>
          </p:nvSpPr>
          <p:spPr>
            <a:xfrm>
              <a:off x="4521460" y="456773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8"/>
            <p:cNvSpPr/>
            <p:nvPr/>
          </p:nvSpPr>
          <p:spPr>
            <a:xfrm>
              <a:off x="4736677" y="478295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علی و فلسفه الهی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3523" y="3836016"/>
            <a:ext cx="1469596" cy="1469596"/>
            <a:chOff x="2543781" y="3425921"/>
            <a:chExt cx="1469596" cy="1469596"/>
          </a:xfrm>
        </p:grpSpPr>
        <p:sp>
          <p:nvSpPr>
            <p:cNvPr id="17" name="Oval 16"/>
            <p:cNvSpPr/>
            <p:nvPr/>
          </p:nvSpPr>
          <p:spPr>
            <a:xfrm>
              <a:off x="2543781" y="3425921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20"/>
            <p:cNvSpPr/>
            <p:nvPr/>
          </p:nvSpPr>
          <p:spPr>
            <a:xfrm>
              <a:off x="2758998" y="3641138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وحی با شعور مرموز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3523" y="1552389"/>
            <a:ext cx="1469596" cy="1469596"/>
            <a:chOff x="2543781" y="1142294"/>
            <a:chExt cx="1469596" cy="1469596"/>
          </a:xfrm>
        </p:grpSpPr>
        <p:sp>
          <p:nvSpPr>
            <p:cNvPr id="15" name="Oval 14"/>
            <p:cNvSpPr/>
            <p:nvPr/>
          </p:nvSpPr>
          <p:spPr>
            <a:xfrm>
              <a:off x="2543781" y="1142294"/>
              <a:ext cx="1469596" cy="146959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2"/>
            <p:cNvSpPr/>
            <p:nvPr/>
          </p:nvSpPr>
          <p:spPr>
            <a:xfrm>
              <a:off x="2758998" y="1357511"/>
              <a:ext cx="1039162" cy="103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بدایه الحکمه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82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611144" y="1175916"/>
            <a:ext cx="4969713" cy="4969713"/>
          </a:xfrm>
          <a:prstGeom prst="blockArc">
            <a:avLst>
              <a:gd name="adj1" fmla="val 11880000"/>
              <a:gd name="adj2" fmla="val 1620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Block Arc 2"/>
          <p:cNvSpPr/>
          <p:nvPr/>
        </p:nvSpPr>
        <p:spPr>
          <a:xfrm>
            <a:off x="3611144" y="1175916"/>
            <a:ext cx="4969713" cy="4969713"/>
          </a:xfrm>
          <a:prstGeom prst="blockArc">
            <a:avLst>
              <a:gd name="adj1" fmla="val 7560000"/>
              <a:gd name="adj2" fmla="val 1188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Block Arc 3"/>
          <p:cNvSpPr/>
          <p:nvPr/>
        </p:nvSpPr>
        <p:spPr>
          <a:xfrm>
            <a:off x="3611144" y="1175916"/>
            <a:ext cx="4969713" cy="4969713"/>
          </a:xfrm>
          <a:prstGeom prst="blockArc">
            <a:avLst>
              <a:gd name="adj1" fmla="val 3240000"/>
              <a:gd name="adj2" fmla="val 756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Block Arc 4"/>
          <p:cNvSpPr/>
          <p:nvPr/>
        </p:nvSpPr>
        <p:spPr>
          <a:xfrm>
            <a:off x="3611144" y="1175916"/>
            <a:ext cx="4969713" cy="4969713"/>
          </a:xfrm>
          <a:prstGeom prst="blockArc">
            <a:avLst>
              <a:gd name="adj1" fmla="val 20520000"/>
              <a:gd name="adj2" fmla="val 324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Block Arc 5"/>
          <p:cNvSpPr/>
          <p:nvPr/>
        </p:nvSpPr>
        <p:spPr>
          <a:xfrm>
            <a:off x="3611144" y="1175916"/>
            <a:ext cx="4969713" cy="4969713"/>
          </a:xfrm>
          <a:prstGeom prst="blockArc">
            <a:avLst>
              <a:gd name="adj1" fmla="val 16200000"/>
              <a:gd name="adj2" fmla="val 20520000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4951327" y="2516099"/>
            <a:ext cx="2289347" cy="2289347"/>
            <a:chOff x="4111585" y="2084522"/>
            <a:chExt cx="2289347" cy="2289347"/>
          </a:xfrm>
        </p:grpSpPr>
        <p:sp>
          <p:nvSpPr>
            <p:cNvPr id="23" name="Oval 22"/>
            <p:cNvSpPr/>
            <p:nvPr/>
          </p:nvSpPr>
          <p:spPr>
            <a:xfrm>
              <a:off x="4111585" y="2084522"/>
              <a:ext cx="2289347" cy="2289347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9"/>
            <p:cNvSpPr/>
            <p:nvPr/>
          </p:nvSpPr>
          <p:spPr>
            <a:xfrm>
              <a:off x="4446852" y="2419789"/>
              <a:ext cx="1618813" cy="1618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2489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56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آثار قم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4729" y="432336"/>
            <a:ext cx="1602543" cy="1602543"/>
            <a:chOff x="4454987" y="759"/>
            <a:chExt cx="1602543" cy="1602543"/>
          </a:xfrm>
        </p:grpSpPr>
        <p:sp>
          <p:nvSpPr>
            <p:cNvPr id="21" name="Oval 20"/>
            <p:cNvSpPr/>
            <p:nvPr/>
          </p:nvSpPr>
          <p:spPr>
            <a:xfrm>
              <a:off x="4454987" y="759"/>
              <a:ext cx="1602543" cy="160254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11"/>
            <p:cNvSpPr/>
            <p:nvPr/>
          </p:nvSpPr>
          <p:spPr>
            <a:xfrm>
              <a:off x="4689674" y="235446"/>
              <a:ext cx="1133169" cy="1133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نهایه الحکمه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03100" y="2109466"/>
            <a:ext cx="1602543" cy="1602543"/>
            <a:chOff x="6763358" y="1677889"/>
            <a:chExt cx="1602543" cy="1602543"/>
          </a:xfrm>
        </p:grpSpPr>
        <p:sp>
          <p:nvSpPr>
            <p:cNvPr id="19" name="Oval 18"/>
            <p:cNvSpPr/>
            <p:nvPr/>
          </p:nvSpPr>
          <p:spPr>
            <a:xfrm>
              <a:off x="6763358" y="1677889"/>
              <a:ext cx="1602543" cy="160254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3"/>
            <p:cNvSpPr/>
            <p:nvPr/>
          </p:nvSpPr>
          <p:spPr>
            <a:xfrm>
              <a:off x="6998045" y="1912576"/>
              <a:ext cx="1133169" cy="1133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قرآن در اسلام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1381" y="4823120"/>
            <a:ext cx="1602543" cy="1602543"/>
            <a:chOff x="5881639" y="4391543"/>
            <a:chExt cx="1602543" cy="1602543"/>
          </a:xfrm>
        </p:grpSpPr>
        <p:sp>
          <p:nvSpPr>
            <p:cNvPr id="17" name="Oval 16"/>
            <p:cNvSpPr/>
            <p:nvPr/>
          </p:nvSpPr>
          <p:spPr>
            <a:xfrm>
              <a:off x="5881639" y="4391543"/>
              <a:ext cx="1602543" cy="160254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5"/>
            <p:cNvSpPr/>
            <p:nvPr/>
          </p:nvSpPr>
          <p:spPr>
            <a:xfrm>
              <a:off x="6116326" y="4626230"/>
              <a:ext cx="1133169" cy="1133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شیعه در اسلام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68077" y="4823120"/>
            <a:ext cx="1602543" cy="1602543"/>
            <a:chOff x="3028335" y="4391543"/>
            <a:chExt cx="1602543" cy="1602543"/>
          </a:xfrm>
        </p:grpSpPr>
        <p:sp>
          <p:nvSpPr>
            <p:cNvPr id="15" name="Oval 14"/>
            <p:cNvSpPr/>
            <p:nvPr/>
          </p:nvSpPr>
          <p:spPr>
            <a:xfrm>
              <a:off x="3028335" y="4391543"/>
              <a:ext cx="1602543" cy="160254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7"/>
            <p:cNvSpPr/>
            <p:nvPr/>
          </p:nvSpPr>
          <p:spPr>
            <a:xfrm>
              <a:off x="3263022" y="4626230"/>
              <a:ext cx="1133169" cy="1133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تعلیقه بر اصول کافی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6357" y="2109466"/>
            <a:ext cx="1602543" cy="1602543"/>
            <a:chOff x="2146615" y="1677889"/>
            <a:chExt cx="1602543" cy="1602543"/>
          </a:xfrm>
        </p:grpSpPr>
        <p:sp>
          <p:nvSpPr>
            <p:cNvPr id="13" name="Oval 12"/>
            <p:cNvSpPr/>
            <p:nvPr/>
          </p:nvSpPr>
          <p:spPr>
            <a:xfrm>
              <a:off x="2146615" y="1677889"/>
              <a:ext cx="1602543" cy="1602543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9"/>
            <p:cNvSpPr/>
            <p:nvPr/>
          </p:nvSpPr>
          <p:spPr>
            <a:xfrm>
              <a:off x="2381302" y="1912576"/>
              <a:ext cx="1133169" cy="1133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B Lotus" panose="00000400000000000000" pitchFamily="2" charset="-78"/>
                </a:rPr>
                <a:t>رساله‌ای </a:t>
              </a:r>
              <a:r>
                <a:rPr lang="fa-IR" sz="3200" kern="1200" dirty="0">
                  <a:cs typeface="B Lotus" panose="00000400000000000000" pitchFamily="2" charset="-78"/>
                </a:rPr>
                <a:t>در عشق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73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35035" y="2338161"/>
            <a:ext cx="2521342" cy="2181063"/>
            <a:chOff x="3990286" y="1983679"/>
            <a:chExt cx="2521342" cy="2181063"/>
          </a:xfrm>
        </p:grpSpPr>
        <p:sp>
          <p:nvSpPr>
            <p:cNvPr id="26" name="Hexagon 25"/>
            <p:cNvSpPr/>
            <p:nvPr/>
          </p:nvSpPr>
          <p:spPr>
            <a:xfrm>
              <a:off x="3990286" y="1983679"/>
              <a:ext cx="2521342" cy="2181063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4408108" y="2345112"/>
              <a:ext cx="1685698" cy="1458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solidFill>
                    <a:srgbClr val="FF0000"/>
                  </a:solidFill>
                  <a:cs typeface="B Lotus" panose="00000400000000000000" pitchFamily="2" charset="-78"/>
                </a:rPr>
                <a:t>روش شناسی فکری علامه</a:t>
              </a:r>
            </a:p>
          </p:txBody>
        </p:sp>
      </p:grpSp>
      <p:sp>
        <p:nvSpPr>
          <p:cNvPr id="3" name="Hexagon 2"/>
          <p:cNvSpPr/>
          <p:nvPr/>
        </p:nvSpPr>
        <p:spPr>
          <a:xfrm>
            <a:off x="6413880" y="1294669"/>
            <a:ext cx="951295" cy="81966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5067287" y="354482"/>
            <a:ext cx="2066222" cy="1787525"/>
            <a:chOff x="4222538" y="0"/>
            <a:chExt cx="2066222" cy="1787525"/>
          </a:xfrm>
        </p:grpSpPr>
        <p:sp>
          <p:nvSpPr>
            <p:cNvPr id="24" name="Hexagon 23"/>
            <p:cNvSpPr/>
            <p:nvPr/>
          </p:nvSpPr>
          <p:spPr>
            <a:xfrm>
              <a:off x="4222538" y="0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Hexagon 7"/>
            <p:cNvSpPr/>
            <p:nvPr/>
          </p:nvSpPr>
          <p:spPr>
            <a:xfrm>
              <a:off x="4564955" y="296231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نگاه منظومه ای به دین</a:t>
              </a:r>
            </a:p>
          </p:txBody>
        </p:sp>
      </p:grpSp>
      <p:sp>
        <p:nvSpPr>
          <p:cNvPr id="5" name="Hexagon 4"/>
          <p:cNvSpPr/>
          <p:nvPr/>
        </p:nvSpPr>
        <p:spPr>
          <a:xfrm>
            <a:off x="7524115" y="2827009"/>
            <a:ext cx="951295" cy="81966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962253" y="1453929"/>
            <a:ext cx="2066222" cy="1787525"/>
            <a:chOff x="6117504" y="1099447"/>
            <a:chExt cx="2066222" cy="1787525"/>
          </a:xfrm>
        </p:grpSpPr>
        <p:sp>
          <p:nvSpPr>
            <p:cNvPr id="22" name="Hexagon 21"/>
            <p:cNvSpPr/>
            <p:nvPr/>
          </p:nvSpPr>
          <p:spPr>
            <a:xfrm>
              <a:off x="6117504" y="1099447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Hexagon 10"/>
            <p:cNvSpPr/>
            <p:nvPr/>
          </p:nvSpPr>
          <p:spPr>
            <a:xfrm>
              <a:off x="6459921" y="1395678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امتداد حکمت توحیدی</a:t>
              </a:r>
            </a:p>
          </p:txBody>
        </p:sp>
      </p:grpSp>
      <p:sp>
        <p:nvSpPr>
          <p:cNvPr id="7" name="Hexagon 6"/>
          <p:cNvSpPr/>
          <p:nvPr/>
        </p:nvSpPr>
        <p:spPr>
          <a:xfrm>
            <a:off x="6752874" y="4556733"/>
            <a:ext cx="951295" cy="81966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6962253" y="3615316"/>
            <a:ext cx="2066222" cy="1787525"/>
            <a:chOff x="6117504" y="3260834"/>
            <a:chExt cx="2066222" cy="1787525"/>
          </a:xfrm>
        </p:grpSpPr>
        <p:sp>
          <p:nvSpPr>
            <p:cNvPr id="20" name="Hexagon 19"/>
            <p:cNvSpPr/>
            <p:nvPr/>
          </p:nvSpPr>
          <p:spPr>
            <a:xfrm>
              <a:off x="6117504" y="3260834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13"/>
            <p:cNvSpPr/>
            <p:nvPr/>
          </p:nvSpPr>
          <p:spPr>
            <a:xfrm>
              <a:off x="6459921" y="3557065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روش تفسیر قرآن به قرآن</a:t>
              </a:r>
            </a:p>
          </p:txBody>
        </p:sp>
      </p:grpSp>
      <p:sp>
        <p:nvSpPr>
          <p:cNvPr id="9" name="Hexagon 8"/>
          <p:cNvSpPr/>
          <p:nvPr/>
        </p:nvSpPr>
        <p:spPr>
          <a:xfrm>
            <a:off x="4839727" y="4736285"/>
            <a:ext cx="951295" cy="81966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067287" y="4715993"/>
            <a:ext cx="2066222" cy="1787525"/>
            <a:chOff x="4222538" y="4361511"/>
            <a:chExt cx="2066222" cy="1787525"/>
          </a:xfrm>
        </p:grpSpPr>
        <p:sp>
          <p:nvSpPr>
            <p:cNvPr id="18" name="Hexagon 17"/>
            <p:cNvSpPr/>
            <p:nvPr/>
          </p:nvSpPr>
          <p:spPr>
            <a:xfrm>
              <a:off x="4222538" y="4361511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Hexagon 16"/>
            <p:cNvSpPr/>
            <p:nvPr/>
          </p:nvSpPr>
          <p:spPr>
            <a:xfrm>
              <a:off x="4564955" y="4657742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توجه به سیره پیامبر . حضرات معصومین</a:t>
              </a:r>
            </a:p>
          </p:txBody>
        </p:sp>
      </p:grpSp>
      <p:sp>
        <p:nvSpPr>
          <p:cNvPr id="11" name="Hexagon 10"/>
          <p:cNvSpPr/>
          <p:nvPr/>
        </p:nvSpPr>
        <p:spPr>
          <a:xfrm>
            <a:off x="3711310" y="3204560"/>
            <a:ext cx="951295" cy="81966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3163524" y="3616546"/>
            <a:ext cx="2066222" cy="1787525"/>
            <a:chOff x="2318775" y="3262064"/>
            <a:chExt cx="2066222" cy="1787525"/>
          </a:xfrm>
        </p:grpSpPr>
        <p:sp>
          <p:nvSpPr>
            <p:cNvPr id="16" name="Hexagon 15"/>
            <p:cNvSpPr/>
            <p:nvPr/>
          </p:nvSpPr>
          <p:spPr>
            <a:xfrm>
              <a:off x="2318775" y="3262064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9"/>
            <p:cNvSpPr/>
            <p:nvPr/>
          </p:nvSpPr>
          <p:spPr>
            <a:xfrm>
              <a:off x="2661192" y="3558295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نگاه اجتماعی به دین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63524" y="1451470"/>
            <a:ext cx="2066222" cy="1787525"/>
            <a:chOff x="2318775" y="1096988"/>
            <a:chExt cx="2066222" cy="1787525"/>
          </a:xfrm>
        </p:grpSpPr>
        <p:sp>
          <p:nvSpPr>
            <p:cNvPr id="14" name="Hexagon 13"/>
            <p:cNvSpPr/>
            <p:nvPr/>
          </p:nvSpPr>
          <p:spPr>
            <a:xfrm>
              <a:off x="2318775" y="1096988"/>
              <a:ext cx="2066222" cy="178752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Hexagon 21"/>
            <p:cNvSpPr/>
            <p:nvPr/>
          </p:nvSpPr>
          <p:spPr>
            <a:xfrm>
              <a:off x="2661192" y="1393219"/>
              <a:ext cx="1381388" cy="11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100" kern="1200" dirty="0">
                  <a:cs typeface="B Lotus" panose="00000400000000000000" pitchFamily="2" charset="-78"/>
                </a:rPr>
                <a:t>توجه به اغراض انسانی دین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18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1160" y="2604160"/>
            <a:ext cx="1649680" cy="1649680"/>
            <a:chOff x="4389782" y="2171060"/>
            <a:chExt cx="1649680" cy="1649680"/>
          </a:xfrm>
        </p:grpSpPr>
        <p:sp>
          <p:nvSpPr>
            <p:cNvPr id="27" name="Oval 26"/>
            <p:cNvSpPr/>
            <p:nvPr/>
          </p:nvSpPr>
          <p:spPr>
            <a:xfrm>
              <a:off x="4389782" y="2171060"/>
              <a:ext cx="1649680" cy="164968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4"/>
            <p:cNvSpPr/>
            <p:nvPr/>
          </p:nvSpPr>
          <p:spPr>
            <a:xfrm>
              <a:off x="4631372" y="2412650"/>
              <a:ext cx="1166500" cy="1166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solidFill>
                    <a:srgbClr val="FF0000"/>
                  </a:solidFill>
                  <a:cs typeface="B Lotus" panose="00000400000000000000" pitchFamily="2" charset="-78"/>
                </a:rPr>
                <a:t>نظام فکری علامه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81765" y="2106710"/>
            <a:ext cx="28472" cy="497449"/>
            <a:chOff x="5200387" y="1673610"/>
            <a:chExt cx="28472" cy="497449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965898" y="1908099"/>
              <a:ext cx="497449" cy="284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236"/>
                  </a:moveTo>
                  <a:lnTo>
                    <a:pt x="497449" y="142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5202186" y="1909899"/>
              <a:ext cx="24872" cy="2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71160" y="457030"/>
            <a:ext cx="1649680" cy="1649680"/>
            <a:chOff x="4389782" y="23930"/>
            <a:chExt cx="1649680" cy="1649680"/>
          </a:xfrm>
        </p:grpSpPr>
        <p:sp>
          <p:nvSpPr>
            <p:cNvPr id="23" name="Oval 22"/>
            <p:cNvSpPr/>
            <p:nvPr/>
          </p:nvSpPr>
          <p:spPr>
            <a:xfrm>
              <a:off x="4389782" y="23930"/>
              <a:ext cx="1649680" cy="164968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8"/>
            <p:cNvSpPr/>
            <p:nvPr/>
          </p:nvSpPr>
          <p:spPr>
            <a:xfrm>
              <a:off x="4631372" y="265520"/>
              <a:ext cx="1166500" cy="1166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توحید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20841" y="3414764"/>
            <a:ext cx="497449" cy="28472"/>
            <a:chOff x="6039463" y="2981664"/>
            <a:chExt cx="497449" cy="28472"/>
          </a:xfrm>
        </p:grpSpPr>
        <p:sp>
          <p:nvSpPr>
            <p:cNvPr id="21" name="Straight Connector 9"/>
            <p:cNvSpPr/>
            <p:nvPr/>
          </p:nvSpPr>
          <p:spPr>
            <a:xfrm>
              <a:off x="6039463" y="2981664"/>
              <a:ext cx="497449" cy="284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236"/>
                  </a:moveTo>
                  <a:lnTo>
                    <a:pt x="497449" y="142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>
              <a:off x="6275751" y="2983464"/>
              <a:ext cx="24872" cy="2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290" y="2604160"/>
            <a:ext cx="1649680" cy="1649680"/>
            <a:chOff x="6536912" y="2171060"/>
            <a:chExt cx="1649680" cy="1649680"/>
          </a:xfrm>
        </p:grpSpPr>
        <p:sp>
          <p:nvSpPr>
            <p:cNvPr id="19" name="Oval 18"/>
            <p:cNvSpPr/>
            <p:nvPr/>
          </p:nvSpPr>
          <p:spPr>
            <a:xfrm>
              <a:off x="6536912" y="2171060"/>
              <a:ext cx="1649680" cy="164968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2"/>
            <p:cNvSpPr/>
            <p:nvPr/>
          </p:nvSpPr>
          <p:spPr>
            <a:xfrm>
              <a:off x="6778502" y="2412650"/>
              <a:ext cx="1166500" cy="1166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انسان موحد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1765" y="4253841"/>
            <a:ext cx="28472" cy="497449"/>
            <a:chOff x="5200387" y="3820741"/>
            <a:chExt cx="28472" cy="497449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965898" y="4055230"/>
              <a:ext cx="497449" cy="284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236"/>
                  </a:moveTo>
                  <a:lnTo>
                    <a:pt x="497449" y="142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5202186" y="4057029"/>
              <a:ext cx="24872" cy="2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71160" y="4751290"/>
            <a:ext cx="1649680" cy="1649680"/>
            <a:chOff x="4389782" y="4318190"/>
            <a:chExt cx="1649680" cy="1649680"/>
          </a:xfrm>
        </p:grpSpPr>
        <p:sp>
          <p:nvSpPr>
            <p:cNvPr id="15" name="Oval 14"/>
            <p:cNvSpPr/>
            <p:nvPr/>
          </p:nvSpPr>
          <p:spPr>
            <a:xfrm>
              <a:off x="4389782" y="4318190"/>
              <a:ext cx="1649680" cy="164968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6"/>
            <p:cNvSpPr/>
            <p:nvPr/>
          </p:nvSpPr>
          <p:spPr>
            <a:xfrm>
              <a:off x="4631372" y="4559780"/>
              <a:ext cx="1166500" cy="1166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سعادت حقیقی انسان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3711" y="3414764"/>
            <a:ext cx="497449" cy="28472"/>
            <a:chOff x="3892333" y="2981664"/>
            <a:chExt cx="497449" cy="28472"/>
          </a:xfrm>
        </p:grpSpPr>
        <p:sp>
          <p:nvSpPr>
            <p:cNvPr id="13" name="Straight Connector 17"/>
            <p:cNvSpPr/>
            <p:nvPr/>
          </p:nvSpPr>
          <p:spPr>
            <a:xfrm rot="10800000">
              <a:off x="3892333" y="2981664"/>
              <a:ext cx="497449" cy="284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236"/>
                  </a:moveTo>
                  <a:lnTo>
                    <a:pt x="497449" y="142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00000">
              <a:off x="4128621" y="2983464"/>
              <a:ext cx="24872" cy="2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4030" y="2604160"/>
            <a:ext cx="1649680" cy="1649680"/>
            <a:chOff x="2242652" y="2171060"/>
            <a:chExt cx="1649680" cy="1649680"/>
          </a:xfrm>
        </p:grpSpPr>
        <p:sp>
          <p:nvSpPr>
            <p:cNvPr id="11" name="Oval 10"/>
            <p:cNvSpPr/>
            <p:nvPr/>
          </p:nvSpPr>
          <p:spPr>
            <a:xfrm>
              <a:off x="2242652" y="2171060"/>
              <a:ext cx="1649680" cy="164968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20"/>
            <p:cNvSpPr/>
            <p:nvPr/>
          </p:nvSpPr>
          <p:spPr>
            <a:xfrm>
              <a:off x="2484242" y="2412650"/>
              <a:ext cx="1166500" cy="1166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جامعه موحد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85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38294" y="2175600"/>
            <a:ext cx="3715410" cy="3715410"/>
            <a:chOff x="3330413" y="1770908"/>
            <a:chExt cx="3715410" cy="3715410"/>
          </a:xfrm>
        </p:grpSpPr>
        <p:sp>
          <p:nvSpPr>
            <p:cNvPr id="12" name="Oval 11"/>
            <p:cNvSpPr/>
            <p:nvPr/>
          </p:nvSpPr>
          <p:spPr>
            <a:xfrm>
              <a:off x="3330413" y="1770908"/>
              <a:ext cx="3715410" cy="3715410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874522" y="2315017"/>
              <a:ext cx="2627192" cy="2627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lvl="0" algn="ctr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6200" kern="1200" dirty="0">
                  <a:solidFill>
                    <a:srgbClr val="FF0000"/>
                  </a:solidFill>
                  <a:cs typeface="B Lotus" panose="00000400000000000000" pitchFamily="2" charset="-78"/>
                </a:rPr>
                <a:t>تهذیب و تربیت انسان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67147" y="687231"/>
            <a:ext cx="1857705" cy="1857705"/>
            <a:chOff x="4259266" y="282539"/>
            <a:chExt cx="1857705" cy="1857705"/>
          </a:xfrm>
        </p:grpSpPr>
        <p:sp>
          <p:nvSpPr>
            <p:cNvPr id="10" name="Oval 9"/>
            <p:cNvSpPr/>
            <p:nvPr/>
          </p:nvSpPr>
          <p:spPr>
            <a:xfrm>
              <a:off x="4259266" y="282539"/>
              <a:ext cx="1857705" cy="1857705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6"/>
            <p:cNvSpPr/>
            <p:nvPr/>
          </p:nvSpPr>
          <p:spPr>
            <a:xfrm>
              <a:off x="4531321" y="554594"/>
              <a:ext cx="1313595" cy="131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kern="1200" dirty="0">
                  <a:solidFill>
                    <a:schemeClr val="accent4"/>
                  </a:solidFill>
                  <a:cs typeface="B Lotus" panose="00000400000000000000" pitchFamily="2" charset="-78"/>
                </a:rPr>
                <a:t>مبتنی بر مصالح دنیوی و اجتماعی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60522" y="4313064"/>
            <a:ext cx="1857705" cy="1857705"/>
            <a:chOff x="6352641" y="3908372"/>
            <a:chExt cx="1857705" cy="1857705"/>
          </a:xfrm>
        </p:grpSpPr>
        <p:sp>
          <p:nvSpPr>
            <p:cNvPr id="8" name="Oval 7"/>
            <p:cNvSpPr/>
            <p:nvPr/>
          </p:nvSpPr>
          <p:spPr>
            <a:xfrm>
              <a:off x="6352641" y="3908372"/>
              <a:ext cx="1857705" cy="1857705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624696" y="4180427"/>
              <a:ext cx="1313595" cy="131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kern="1200" dirty="0">
                  <a:solidFill>
                    <a:schemeClr val="accent4"/>
                  </a:solidFill>
                  <a:cs typeface="B Lotus" panose="00000400000000000000" pitchFamily="2" charset="-78"/>
                </a:rPr>
                <a:t>مبتنی بر مصالح اخروی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73772" y="4313064"/>
            <a:ext cx="1857705" cy="1857705"/>
            <a:chOff x="2165891" y="3908372"/>
            <a:chExt cx="1857705" cy="1857705"/>
          </a:xfrm>
        </p:grpSpPr>
        <p:sp>
          <p:nvSpPr>
            <p:cNvPr id="6" name="Oval 5"/>
            <p:cNvSpPr/>
            <p:nvPr/>
          </p:nvSpPr>
          <p:spPr>
            <a:xfrm>
              <a:off x="2165891" y="3908372"/>
              <a:ext cx="1857705" cy="1857705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10"/>
            <p:cNvSpPr/>
            <p:nvPr/>
          </p:nvSpPr>
          <p:spPr>
            <a:xfrm>
              <a:off x="2437946" y="4180427"/>
              <a:ext cx="1313595" cy="131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kern="1200" dirty="0">
                  <a:solidFill>
                    <a:schemeClr val="accent4"/>
                  </a:solidFill>
                  <a:cs typeface="B Lotus" panose="00000400000000000000" pitchFamily="2" charset="-78"/>
                </a:rPr>
                <a:t>مبتنی بر توحید و حب الهی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EAD7E3-58F3-470D-9783-CA59627522C0}"/>
              </a:ext>
            </a:extLst>
          </p:cNvPr>
          <p:cNvSpPr txBox="1"/>
          <p:nvPr/>
        </p:nvSpPr>
        <p:spPr>
          <a:xfrm>
            <a:off x="556070" y="5903854"/>
            <a:ext cx="26439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>
                <a:solidFill>
                  <a:srgbClr val="FFFF00"/>
                </a:solidFill>
                <a:latin typeface="g aseman" panose="00000400000000000000" pitchFamily="2" charset="-78"/>
                <a:cs typeface="B Lotus" panose="00000400000000000000" pitchFamily="2" charset="-78"/>
              </a:rPr>
              <a:t>المیزان، ج 1، ص 360-364</a:t>
            </a:r>
          </a:p>
        </p:txBody>
      </p:sp>
    </p:spTree>
    <p:extLst>
      <p:ext uri="{BB962C8B-B14F-4D97-AF65-F5344CB8AC3E}">
        <p14:creationId xmlns:p14="http://schemas.microsoft.com/office/powerpoint/2010/main" val="24565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609921" y="1174814"/>
            <a:ext cx="4972157" cy="4972157"/>
          </a:xfrm>
          <a:prstGeom prst="blockArc">
            <a:avLst>
              <a:gd name="adj1" fmla="val 11880000"/>
              <a:gd name="adj2" fmla="val 1620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Block Arc 2"/>
          <p:cNvSpPr/>
          <p:nvPr/>
        </p:nvSpPr>
        <p:spPr>
          <a:xfrm>
            <a:off x="3609921" y="1174814"/>
            <a:ext cx="4972157" cy="4972157"/>
          </a:xfrm>
          <a:prstGeom prst="blockArc">
            <a:avLst>
              <a:gd name="adj1" fmla="val 7560000"/>
              <a:gd name="adj2" fmla="val 1188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Block Arc 3"/>
          <p:cNvSpPr/>
          <p:nvPr/>
        </p:nvSpPr>
        <p:spPr>
          <a:xfrm>
            <a:off x="3609921" y="1174814"/>
            <a:ext cx="4972157" cy="4972157"/>
          </a:xfrm>
          <a:prstGeom prst="blockArc">
            <a:avLst>
              <a:gd name="adj1" fmla="val 3240000"/>
              <a:gd name="adj2" fmla="val 756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Block Arc 4"/>
          <p:cNvSpPr/>
          <p:nvPr/>
        </p:nvSpPr>
        <p:spPr>
          <a:xfrm>
            <a:off x="3609921" y="1174814"/>
            <a:ext cx="4972157" cy="4972157"/>
          </a:xfrm>
          <a:prstGeom prst="blockArc">
            <a:avLst>
              <a:gd name="adj1" fmla="val 20520000"/>
              <a:gd name="adj2" fmla="val 324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Block Arc 5"/>
          <p:cNvSpPr/>
          <p:nvPr/>
        </p:nvSpPr>
        <p:spPr>
          <a:xfrm>
            <a:off x="3609921" y="1174814"/>
            <a:ext cx="4972157" cy="4972157"/>
          </a:xfrm>
          <a:prstGeom prst="blockArc">
            <a:avLst>
              <a:gd name="adj1" fmla="val 16200000"/>
              <a:gd name="adj2" fmla="val 20520000"/>
              <a:gd name="adj3" fmla="val 464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4951677" y="2516570"/>
            <a:ext cx="2288645" cy="2288645"/>
            <a:chOff x="4063616" y="2086917"/>
            <a:chExt cx="2288645" cy="2288645"/>
          </a:xfrm>
        </p:grpSpPr>
        <p:sp>
          <p:nvSpPr>
            <p:cNvPr id="23" name="Oval 22"/>
            <p:cNvSpPr/>
            <p:nvPr/>
          </p:nvSpPr>
          <p:spPr>
            <a:xfrm>
              <a:off x="4063616" y="2086917"/>
              <a:ext cx="2288645" cy="2288645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9"/>
            <p:cNvSpPr/>
            <p:nvPr/>
          </p:nvSpPr>
          <p:spPr>
            <a:xfrm>
              <a:off x="4398780" y="2422081"/>
              <a:ext cx="1618317" cy="1618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1377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100" kern="1200" dirty="0">
                  <a:solidFill>
                    <a:srgbClr val="FF0000"/>
                  </a:solidFill>
                  <a:cs typeface="B Lotus" panose="00000400000000000000" pitchFamily="2" charset="-78"/>
                </a:rPr>
                <a:t>راه کارهای تحقق ارزش های دینی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4974" y="431462"/>
            <a:ext cx="1602051" cy="1602051"/>
            <a:chOff x="4406913" y="1809"/>
            <a:chExt cx="1602051" cy="1602051"/>
          </a:xfrm>
        </p:grpSpPr>
        <p:sp>
          <p:nvSpPr>
            <p:cNvPr id="21" name="Oval 20"/>
            <p:cNvSpPr/>
            <p:nvPr/>
          </p:nvSpPr>
          <p:spPr>
            <a:xfrm>
              <a:off x="4406913" y="1809"/>
              <a:ext cx="1602051" cy="1602051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11"/>
            <p:cNvSpPr/>
            <p:nvPr/>
          </p:nvSpPr>
          <p:spPr>
            <a:xfrm>
              <a:off x="4641528" y="236424"/>
              <a:ext cx="1132821" cy="1132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Lotus" panose="00000400000000000000" pitchFamily="2" charset="-78"/>
                </a:rPr>
                <a:t>اجتماعی بودن احکام و ارزش های دینی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04524" y="2109448"/>
            <a:ext cx="1602051" cy="1602051"/>
            <a:chOff x="6716463" y="1679795"/>
            <a:chExt cx="1602051" cy="1602051"/>
          </a:xfrm>
        </p:grpSpPr>
        <p:sp>
          <p:nvSpPr>
            <p:cNvPr id="19" name="Oval 18"/>
            <p:cNvSpPr/>
            <p:nvPr/>
          </p:nvSpPr>
          <p:spPr>
            <a:xfrm>
              <a:off x="6716463" y="1679795"/>
              <a:ext cx="1602051" cy="1602051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13"/>
            <p:cNvSpPr/>
            <p:nvPr/>
          </p:nvSpPr>
          <p:spPr>
            <a:xfrm>
              <a:off x="6951078" y="1914410"/>
              <a:ext cx="1132821" cy="1132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Lotus" panose="00000400000000000000" pitchFamily="2" charset="-78"/>
                </a:rPr>
                <a:t>برقراری حکومت اسلامی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2355" y="4824487"/>
            <a:ext cx="1602051" cy="1602051"/>
            <a:chOff x="5834294" y="4394834"/>
            <a:chExt cx="1602051" cy="1602051"/>
          </a:xfrm>
        </p:grpSpPr>
        <p:sp>
          <p:nvSpPr>
            <p:cNvPr id="17" name="Oval 16"/>
            <p:cNvSpPr/>
            <p:nvPr/>
          </p:nvSpPr>
          <p:spPr>
            <a:xfrm>
              <a:off x="5834294" y="4394834"/>
              <a:ext cx="1602051" cy="1602051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5"/>
            <p:cNvSpPr/>
            <p:nvPr/>
          </p:nvSpPr>
          <p:spPr>
            <a:xfrm>
              <a:off x="6068909" y="4629449"/>
              <a:ext cx="1132821" cy="1132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Lotus" panose="00000400000000000000" pitchFamily="2" charset="-78"/>
                </a:rPr>
                <a:t>وظیفه عمومی دعوت به خیر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67594" y="4824487"/>
            <a:ext cx="1602051" cy="1602051"/>
            <a:chOff x="2979533" y="4394834"/>
            <a:chExt cx="1602051" cy="1602051"/>
          </a:xfrm>
        </p:grpSpPr>
        <p:sp>
          <p:nvSpPr>
            <p:cNvPr id="15" name="Oval 14"/>
            <p:cNvSpPr/>
            <p:nvPr/>
          </p:nvSpPr>
          <p:spPr>
            <a:xfrm>
              <a:off x="2979533" y="4394834"/>
              <a:ext cx="1602051" cy="1602051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7"/>
            <p:cNvSpPr/>
            <p:nvPr/>
          </p:nvSpPr>
          <p:spPr>
            <a:xfrm>
              <a:off x="3214148" y="4629449"/>
              <a:ext cx="1132821" cy="1132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Lotus" panose="00000400000000000000" pitchFamily="2" charset="-78"/>
                </a:rPr>
                <a:t>امر به معروف و نهی از منکر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5424" y="2109448"/>
            <a:ext cx="1602051" cy="1602051"/>
            <a:chOff x="2097363" y="1679795"/>
            <a:chExt cx="1602051" cy="1602051"/>
          </a:xfrm>
        </p:grpSpPr>
        <p:sp>
          <p:nvSpPr>
            <p:cNvPr id="13" name="Oval 12"/>
            <p:cNvSpPr/>
            <p:nvPr/>
          </p:nvSpPr>
          <p:spPr>
            <a:xfrm>
              <a:off x="2097363" y="1679795"/>
              <a:ext cx="1602051" cy="1602051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9"/>
            <p:cNvSpPr/>
            <p:nvPr/>
          </p:nvSpPr>
          <p:spPr>
            <a:xfrm>
              <a:off x="2331978" y="1914410"/>
              <a:ext cx="1132821" cy="1132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>
                  <a:cs typeface="B Lotus" panose="00000400000000000000" pitchFamily="2" charset="-78"/>
                </a:rPr>
                <a:t>امر عمومی به اقامه دین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639A19-CFD7-4E13-AE36-2E130F5E152A}"/>
              </a:ext>
            </a:extLst>
          </p:cNvPr>
          <p:cNvSpPr txBox="1"/>
          <p:nvPr/>
        </p:nvSpPr>
        <p:spPr>
          <a:xfrm>
            <a:off x="808596" y="5946170"/>
            <a:ext cx="26439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>
                <a:solidFill>
                  <a:srgbClr val="FFFF00"/>
                </a:solidFill>
                <a:latin typeface="g aseman" panose="00000400000000000000" pitchFamily="2" charset="-78"/>
                <a:cs typeface="B Lotus" panose="00000400000000000000" pitchFamily="2" charset="-78"/>
              </a:rPr>
              <a:t>المیزان، ج 4، ص 115-116</a:t>
            </a:r>
          </a:p>
        </p:txBody>
      </p:sp>
    </p:spTree>
    <p:extLst>
      <p:ext uri="{BB962C8B-B14F-4D97-AF65-F5344CB8AC3E}">
        <p14:creationId xmlns:p14="http://schemas.microsoft.com/office/powerpoint/2010/main" val="1234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533938"/>
            <a:ext cx="10077450" cy="56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5795"/>
            <a:ext cx="10515600" cy="1325563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9600" dirty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نظام فکری </a:t>
            </a:r>
            <a:r>
              <a:rPr lang="fa-IR" sz="9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آیت اللّه </a:t>
            </a:r>
            <a:r>
              <a:rPr lang="fa-IR" sz="9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علامه طباطبائ</a:t>
            </a:r>
            <a:r>
              <a:rPr lang="fa-IR" sz="96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ی</a:t>
            </a:r>
            <a:r>
              <a:rPr lang="fa-IR" sz="40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(رضوان‌‍الله‌علیه</a:t>
            </a:r>
            <a:r>
              <a:rPr lang="fa-IR" sz="4000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)</a:t>
            </a:r>
            <a:endParaRPr lang="fa-IR" sz="138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50355" y="3738050"/>
            <a:ext cx="2691289" cy="28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3383" y="622953"/>
            <a:ext cx="7176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a-IR" sz="3600" dirty="0" smtClean="0">
                <a:solidFill>
                  <a:schemeClr val="bg1"/>
                </a:solidFill>
                <a:cs typeface="B Lotus" panose="00000400000000000000" pitchFamily="2" charset="-78"/>
              </a:rPr>
              <a:t>مقطع اول از زندگی </a:t>
            </a:r>
            <a:r>
              <a:rPr lang="fa-IR" sz="3600" dirty="0">
                <a:solidFill>
                  <a:schemeClr val="bg1"/>
                </a:solidFill>
                <a:cs typeface="B Lotus" panose="00000400000000000000" pitchFamily="2" charset="-78"/>
              </a:rPr>
              <a:t>علمی علامه طباطبائی</a:t>
            </a: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رضوان الله علیه</a:t>
            </a:r>
            <a:endParaRPr lang="fa-IR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1063" y="1874520"/>
            <a:ext cx="10320337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fa-IR" sz="3600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Lotus" panose="00000400000000000000" pitchFamily="2" charset="-78"/>
              </a:rPr>
              <a:t>تولد		1281</a:t>
            </a:r>
          </a:p>
          <a:p>
            <a:pPr algn="ctr" rtl="1"/>
            <a:endParaRPr lang="fa-IR" sz="3600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Lotus" panose="00000400000000000000" pitchFamily="2" charset="-78"/>
              </a:rPr>
              <a:t>آغاز به تحصیل		1290</a:t>
            </a:r>
          </a:p>
          <a:p>
            <a:pPr algn="ctr" rtl="1"/>
            <a:endParaRPr lang="fa-IR" sz="3600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Lotus" panose="00000400000000000000" pitchFamily="2" charset="-78"/>
              </a:rPr>
              <a:t>آغاز تحصیلات حوزوی		1297</a:t>
            </a:r>
          </a:p>
          <a:p>
            <a:pPr algn="ctr" rtl="1"/>
            <a:endParaRPr lang="fa-IR" sz="3600" dirty="0" smtClean="0">
              <a:cs typeface="B Lotus" panose="00000400000000000000" pitchFamily="2" charset="-78"/>
            </a:endParaRPr>
          </a:p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Lotus" panose="00000400000000000000" pitchFamily="2" charset="-78"/>
              </a:rPr>
              <a:t>مهاجرت به نجف		1304</a:t>
            </a:r>
            <a:endParaRPr lang="fa-IR" sz="36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46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8793738" y="3962301"/>
            <a:ext cx="374079" cy="981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81274"/>
                </a:lnTo>
                <a:lnTo>
                  <a:pt x="374079" y="981274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5829350" y="2447725"/>
            <a:ext cx="3817671" cy="4479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986"/>
                </a:lnTo>
                <a:lnTo>
                  <a:pt x="3817671" y="223986"/>
                </a:lnTo>
                <a:lnTo>
                  <a:pt x="3817671" y="447973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/>
          <p:cNvSpPr/>
          <p:nvPr/>
        </p:nvSpPr>
        <p:spPr>
          <a:xfrm>
            <a:off x="6266657" y="3962301"/>
            <a:ext cx="319980" cy="981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81274"/>
                </a:lnTo>
                <a:lnTo>
                  <a:pt x="319980" y="981274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5829350" y="2447725"/>
            <a:ext cx="1290589" cy="4479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986"/>
                </a:lnTo>
                <a:lnTo>
                  <a:pt x="1290589" y="223986"/>
                </a:lnTo>
                <a:lnTo>
                  <a:pt x="1290589" y="447973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/>
          <p:cNvSpPr/>
          <p:nvPr/>
        </p:nvSpPr>
        <p:spPr>
          <a:xfrm>
            <a:off x="3685477" y="3962301"/>
            <a:ext cx="319980" cy="981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81274"/>
                </a:lnTo>
                <a:lnTo>
                  <a:pt x="319980" y="981274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4538760" y="2447725"/>
            <a:ext cx="1290589" cy="4479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90589" y="0"/>
                </a:moveTo>
                <a:lnTo>
                  <a:pt x="1290589" y="223986"/>
                </a:lnTo>
                <a:lnTo>
                  <a:pt x="0" y="223986"/>
                </a:lnTo>
                <a:lnTo>
                  <a:pt x="0" y="447973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/>
          <p:cNvSpPr/>
          <p:nvPr/>
        </p:nvSpPr>
        <p:spPr>
          <a:xfrm>
            <a:off x="1104298" y="3962301"/>
            <a:ext cx="319980" cy="9812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81274"/>
                </a:lnTo>
                <a:lnTo>
                  <a:pt x="319980" y="981274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/>
          <p:cNvSpPr/>
          <p:nvPr/>
        </p:nvSpPr>
        <p:spPr>
          <a:xfrm>
            <a:off x="1957580" y="2447725"/>
            <a:ext cx="3871769" cy="4479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71769" y="0"/>
                </a:moveTo>
                <a:lnTo>
                  <a:pt x="3871769" y="223986"/>
                </a:lnTo>
                <a:lnTo>
                  <a:pt x="0" y="223986"/>
                </a:lnTo>
                <a:lnTo>
                  <a:pt x="0" y="447973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4762747" y="1381122"/>
            <a:ext cx="2133206" cy="1066603"/>
            <a:chOff x="3875457" y="1026641"/>
            <a:chExt cx="2133206" cy="1066603"/>
          </a:xfrm>
        </p:grpSpPr>
        <p:sp>
          <p:nvSpPr>
            <p:cNvPr id="35" name="Rectangle 34"/>
            <p:cNvSpPr/>
            <p:nvPr/>
          </p:nvSpPr>
          <p:spPr>
            <a:xfrm>
              <a:off x="3875457" y="1026641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3875457" y="1026641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اساتید نجف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0977" y="2895698"/>
            <a:ext cx="2133206" cy="1066603"/>
            <a:chOff x="3687" y="2541217"/>
            <a:chExt cx="2133206" cy="1066603"/>
          </a:xfrm>
        </p:grpSpPr>
        <p:sp>
          <p:nvSpPr>
            <p:cNvPr id="33" name="Rectangle 32"/>
            <p:cNvSpPr/>
            <p:nvPr/>
          </p:nvSpPr>
          <p:spPr>
            <a:xfrm>
              <a:off x="3687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3687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سیدمحمد حجت کوه </a:t>
              </a:r>
              <a:r>
                <a:rPr lang="fa-IR" sz="2800" kern="1200" dirty="0" smtClean="0">
                  <a:cs typeface="B Lotus" panose="00000400000000000000" pitchFamily="2" charset="-78"/>
                </a:rPr>
                <a:t>کمر</a:t>
              </a:r>
              <a:r>
                <a:rPr lang="fa-IR" sz="2800" dirty="0" smtClean="0">
                  <a:cs typeface="B Lotus" panose="00000400000000000000" pitchFamily="2" charset="-78"/>
                </a:rPr>
                <a:t>ه‌</a:t>
              </a:r>
              <a:r>
                <a:rPr lang="fa-IR" sz="2800" kern="1200" dirty="0" smtClean="0">
                  <a:cs typeface="B Lotus" panose="00000400000000000000" pitchFamily="2" charset="-78"/>
                </a:rPr>
                <a:t>ای</a:t>
              </a:r>
              <a:endParaRPr lang="fa-IR" sz="2800" kern="1200" dirty="0">
                <a:cs typeface="B Lotus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4279" y="4410274"/>
            <a:ext cx="2133206" cy="1066603"/>
            <a:chOff x="536989" y="4055793"/>
            <a:chExt cx="2133206" cy="1066603"/>
          </a:xfrm>
        </p:grpSpPr>
        <p:sp>
          <p:nvSpPr>
            <p:cNvPr id="31" name="Rectangle 30"/>
            <p:cNvSpPr/>
            <p:nvPr/>
          </p:nvSpPr>
          <p:spPr>
            <a:xfrm>
              <a:off x="536989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36989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رجال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2157" y="2895698"/>
            <a:ext cx="2133206" cy="1066603"/>
            <a:chOff x="2584867" y="2541217"/>
            <a:chExt cx="2133206" cy="1066603"/>
          </a:xfrm>
        </p:grpSpPr>
        <p:sp>
          <p:nvSpPr>
            <p:cNvPr id="29" name="Rectangle 28"/>
            <p:cNvSpPr/>
            <p:nvPr/>
          </p:nvSpPr>
          <p:spPr>
            <a:xfrm>
              <a:off x="2584867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584867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سیدابوالحسن اصفهانی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5458" y="4410274"/>
            <a:ext cx="2133206" cy="1066603"/>
            <a:chOff x="3118168" y="4055793"/>
            <a:chExt cx="2133206" cy="1066603"/>
          </a:xfrm>
        </p:grpSpPr>
        <p:sp>
          <p:nvSpPr>
            <p:cNvPr id="27" name="Rectangle 26"/>
            <p:cNvSpPr/>
            <p:nvPr/>
          </p:nvSpPr>
          <p:spPr>
            <a:xfrm>
              <a:off x="3118168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3118168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مدت کوتاهی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53336" y="2895698"/>
            <a:ext cx="2133206" cy="1066603"/>
            <a:chOff x="5166046" y="2541217"/>
            <a:chExt cx="2133206" cy="1066603"/>
          </a:xfrm>
        </p:grpSpPr>
        <p:sp>
          <p:nvSpPr>
            <p:cNvPr id="25" name="Rectangle 24"/>
            <p:cNvSpPr/>
            <p:nvPr/>
          </p:nvSpPr>
          <p:spPr>
            <a:xfrm>
              <a:off x="5166046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166046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میرزای نائینی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86638" y="4410274"/>
            <a:ext cx="2133206" cy="1066603"/>
            <a:chOff x="5699348" y="4055793"/>
            <a:chExt cx="2133206" cy="1066603"/>
          </a:xfrm>
        </p:grpSpPr>
        <p:sp>
          <p:nvSpPr>
            <p:cNvPr id="23" name="Rectangle 22"/>
            <p:cNvSpPr/>
            <p:nvPr/>
          </p:nvSpPr>
          <p:spPr>
            <a:xfrm>
              <a:off x="5699348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5699348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8 سال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80418" y="2895698"/>
            <a:ext cx="2133206" cy="1066603"/>
            <a:chOff x="7693128" y="2541217"/>
            <a:chExt cx="2133206" cy="1066603"/>
          </a:xfrm>
        </p:grpSpPr>
        <p:sp>
          <p:nvSpPr>
            <p:cNvPr id="21" name="Rectangle 20"/>
            <p:cNvSpPr/>
            <p:nvPr/>
          </p:nvSpPr>
          <p:spPr>
            <a:xfrm>
              <a:off x="7693128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693128" y="2541217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شیخ محمدحسین غروی اصفهانی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67817" y="4410274"/>
            <a:ext cx="2133206" cy="1066603"/>
            <a:chOff x="8280527" y="4055793"/>
            <a:chExt cx="2133206" cy="1066603"/>
          </a:xfrm>
        </p:grpSpPr>
        <p:sp>
          <p:nvSpPr>
            <p:cNvPr id="19" name="Rectangle 18"/>
            <p:cNvSpPr/>
            <p:nvPr/>
          </p:nvSpPr>
          <p:spPr>
            <a:xfrm>
              <a:off x="8280527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8280527" y="4055793"/>
              <a:ext cx="2133206" cy="106660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>
                  <a:cs typeface="B Lotus" panose="00000400000000000000" pitchFamily="2" charset="-78"/>
                </a:rPr>
                <a:t>6 سال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5881036" y="2469041"/>
            <a:ext cx="91440" cy="1106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2427" y="0"/>
                </a:moveTo>
                <a:lnTo>
                  <a:pt x="102427" y="1106882"/>
                </a:lnTo>
                <a:lnTo>
                  <a:pt x="45720" y="1106882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5983463" y="2469041"/>
            <a:ext cx="4730034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8001"/>
                </a:lnTo>
                <a:lnTo>
                  <a:pt x="4730034" y="2038001"/>
                </a:lnTo>
                <a:lnTo>
                  <a:pt x="4730034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/>
          <p:cNvSpPr/>
          <p:nvPr/>
        </p:nvSpPr>
        <p:spPr>
          <a:xfrm>
            <a:off x="5983463" y="2469041"/>
            <a:ext cx="3190868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8001"/>
                </a:lnTo>
                <a:lnTo>
                  <a:pt x="3190868" y="2038001"/>
                </a:lnTo>
                <a:lnTo>
                  <a:pt x="3190868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5983463" y="2469041"/>
            <a:ext cx="1651702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8001"/>
                </a:lnTo>
                <a:lnTo>
                  <a:pt x="1651702" y="2038001"/>
                </a:lnTo>
                <a:lnTo>
                  <a:pt x="1651702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/>
          <p:cNvSpPr/>
          <p:nvPr/>
        </p:nvSpPr>
        <p:spPr>
          <a:xfrm>
            <a:off x="5983463" y="2469041"/>
            <a:ext cx="112537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8001"/>
                </a:lnTo>
                <a:lnTo>
                  <a:pt x="112537" y="2038001"/>
                </a:lnTo>
                <a:lnTo>
                  <a:pt x="112537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4556835" y="2469041"/>
            <a:ext cx="1426628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26628" y="0"/>
                </a:moveTo>
                <a:lnTo>
                  <a:pt x="1426628" y="2038001"/>
                </a:lnTo>
                <a:lnTo>
                  <a:pt x="0" y="2038001"/>
                </a:lnTo>
                <a:lnTo>
                  <a:pt x="0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/>
          <p:cNvSpPr/>
          <p:nvPr/>
        </p:nvSpPr>
        <p:spPr>
          <a:xfrm>
            <a:off x="3017669" y="2469041"/>
            <a:ext cx="2965794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65794" y="0"/>
                </a:moveTo>
                <a:lnTo>
                  <a:pt x="2965794" y="2038001"/>
                </a:lnTo>
                <a:lnTo>
                  <a:pt x="0" y="2038001"/>
                </a:lnTo>
                <a:lnTo>
                  <a:pt x="0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/>
          <p:cNvSpPr/>
          <p:nvPr/>
        </p:nvSpPr>
        <p:spPr>
          <a:xfrm>
            <a:off x="1478503" y="2469041"/>
            <a:ext cx="4504959" cy="21715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04959" y="0"/>
                </a:moveTo>
                <a:lnTo>
                  <a:pt x="4504959" y="2038001"/>
                </a:lnTo>
                <a:lnTo>
                  <a:pt x="0" y="2038001"/>
                </a:lnTo>
                <a:lnTo>
                  <a:pt x="0" y="217156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4813672" y="1581375"/>
            <a:ext cx="2339582" cy="887666"/>
            <a:chOff x="3973930" y="849199"/>
            <a:chExt cx="2339582" cy="887666"/>
          </a:xfrm>
        </p:grpSpPr>
        <p:sp>
          <p:nvSpPr>
            <p:cNvPr id="35" name="Rectangle 34"/>
            <p:cNvSpPr/>
            <p:nvPr/>
          </p:nvSpPr>
          <p:spPr>
            <a:xfrm>
              <a:off x="3973930" y="849199"/>
              <a:ext cx="2339582" cy="8876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3973930" y="849199"/>
              <a:ext cx="2339582" cy="88766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اساتید نجف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2484" y="4640607"/>
            <a:ext cx="1272037" cy="636018"/>
            <a:chOff x="2742" y="3908431"/>
            <a:chExt cx="1272037" cy="636018"/>
          </a:xfrm>
        </p:grpSpPr>
        <p:sp>
          <p:nvSpPr>
            <p:cNvPr id="33" name="Rectangle 32"/>
            <p:cNvSpPr/>
            <p:nvPr/>
          </p:nvSpPr>
          <p:spPr>
            <a:xfrm>
              <a:off x="2742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2742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kern="1200" dirty="0">
                  <a:cs typeface="B Lotus" panose="00000400000000000000" pitchFamily="2" charset="-78"/>
                </a:rPr>
                <a:t>اخلاق ابن مسکویه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81650" y="4640607"/>
            <a:ext cx="1272037" cy="636018"/>
            <a:chOff x="1541908" y="3908431"/>
            <a:chExt cx="1272037" cy="636018"/>
          </a:xfrm>
        </p:grpSpPr>
        <p:sp>
          <p:nvSpPr>
            <p:cNvPr id="31" name="Rectangle 30"/>
            <p:cNvSpPr/>
            <p:nvPr/>
          </p:nvSpPr>
          <p:spPr>
            <a:xfrm>
              <a:off x="1541908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541908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600" kern="1200" dirty="0">
                  <a:cs typeface="B Lotus" panose="00000400000000000000" pitchFamily="2" charset="-78"/>
                </a:rPr>
                <a:t>تمهید القواعد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816" y="4640607"/>
            <a:ext cx="1272037" cy="636018"/>
            <a:chOff x="3081074" y="3908431"/>
            <a:chExt cx="1272037" cy="636018"/>
          </a:xfrm>
        </p:grpSpPr>
        <p:sp>
          <p:nvSpPr>
            <p:cNvPr id="29" name="Rectangle 28"/>
            <p:cNvSpPr/>
            <p:nvPr/>
          </p:nvSpPr>
          <p:spPr>
            <a:xfrm>
              <a:off x="3081074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3081074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اثولوجیا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59982" y="4640607"/>
            <a:ext cx="1272037" cy="636018"/>
            <a:chOff x="4620240" y="3908431"/>
            <a:chExt cx="1272037" cy="636018"/>
          </a:xfrm>
        </p:grpSpPr>
        <p:sp>
          <p:nvSpPr>
            <p:cNvPr id="27" name="Rectangle 26"/>
            <p:cNvSpPr/>
            <p:nvPr/>
          </p:nvSpPr>
          <p:spPr>
            <a:xfrm>
              <a:off x="4620240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620240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شفا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99147" y="4640607"/>
            <a:ext cx="1272037" cy="636018"/>
            <a:chOff x="6159405" y="3908431"/>
            <a:chExt cx="1272037" cy="636018"/>
          </a:xfrm>
        </p:grpSpPr>
        <p:sp>
          <p:nvSpPr>
            <p:cNvPr id="25" name="Rectangle 24"/>
            <p:cNvSpPr/>
            <p:nvPr/>
          </p:nvSpPr>
          <p:spPr>
            <a:xfrm>
              <a:off x="6159405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159405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مشاعر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38313" y="4640607"/>
            <a:ext cx="1272037" cy="636018"/>
            <a:chOff x="7698571" y="3908431"/>
            <a:chExt cx="1272037" cy="636018"/>
          </a:xfrm>
        </p:grpSpPr>
        <p:sp>
          <p:nvSpPr>
            <p:cNvPr id="23" name="Rectangle 22"/>
            <p:cNvSpPr/>
            <p:nvPr/>
          </p:nvSpPr>
          <p:spPr>
            <a:xfrm>
              <a:off x="7698571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7698571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>
                  <a:cs typeface="B Lotus" panose="00000400000000000000" pitchFamily="2" charset="-78"/>
                </a:rPr>
                <a:t>اسفار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77479" y="4640607"/>
            <a:ext cx="1272037" cy="636018"/>
            <a:chOff x="9237737" y="3908431"/>
            <a:chExt cx="1272037" cy="636018"/>
          </a:xfrm>
        </p:grpSpPr>
        <p:sp>
          <p:nvSpPr>
            <p:cNvPr id="21" name="Rectangle 20"/>
            <p:cNvSpPr/>
            <p:nvPr/>
          </p:nvSpPr>
          <p:spPr>
            <a:xfrm>
              <a:off x="9237737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9237737" y="3908431"/>
              <a:ext cx="1272037" cy="63601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>
                  <a:cs typeface="B Lotus" panose="00000400000000000000" pitchFamily="2" charset="-78"/>
                </a:rPr>
                <a:t>منظومه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26950" y="3130062"/>
            <a:ext cx="1799806" cy="891723"/>
            <a:chOff x="3287208" y="2397886"/>
            <a:chExt cx="1799806" cy="891723"/>
          </a:xfrm>
        </p:grpSpPr>
        <p:sp>
          <p:nvSpPr>
            <p:cNvPr id="19" name="Rectangle 18"/>
            <p:cNvSpPr/>
            <p:nvPr/>
          </p:nvSpPr>
          <p:spPr>
            <a:xfrm>
              <a:off x="3287208" y="2397886"/>
              <a:ext cx="1799806" cy="89172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287208" y="2397886"/>
              <a:ext cx="1799806" cy="89172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>
                  <a:cs typeface="B Lotus" panose="00000400000000000000" pitchFamily="2" charset="-78"/>
                </a:rPr>
                <a:t>سید حسین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0" kern="1200" dirty="0">
                  <a:cs typeface="B Lotus" panose="00000400000000000000" pitchFamily="2" charset="-78"/>
                </a:rPr>
                <a:t> بادکوبه ای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08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4603" y="496157"/>
            <a:ext cx="2510945" cy="1673963"/>
            <a:chOff x="2752453" y="63575"/>
            <a:chExt cx="2510945" cy="1673963"/>
          </a:xfrm>
        </p:grpSpPr>
        <p:sp>
          <p:nvSpPr>
            <p:cNvPr id="23" name="Rounded Rectangle 22"/>
            <p:cNvSpPr/>
            <p:nvPr/>
          </p:nvSpPr>
          <p:spPr>
            <a:xfrm>
              <a:off x="2752453" y="63575"/>
              <a:ext cx="2510945" cy="167396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801482" y="112604"/>
              <a:ext cx="2412887" cy="157590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اساتید نجف</a:t>
              </a:r>
            </a:p>
          </p:txBody>
        </p:sp>
      </p:grpSp>
      <p:sp>
        <p:nvSpPr>
          <p:cNvPr id="3" name="Straight Connector 5"/>
          <p:cNvSpPr/>
          <p:nvPr/>
        </p:nvSpPr>
        <p:spPr>
          <a:xfrm>
            <a:off x="3157961" y="2170121"/>
            <a:ext cx="1632114" cy="669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32114" y="0"/>
                </a:moveTo>
                <a:lnTo>
                  <a:pt x="1632114" y="334792"/>
                </a:lnTo>
                <a:lnTo>
                  <a:pt x="0" y="334792"/>
                </a:lnTo>
                <a:lnTo>
                  <a:pt x="0" y="6695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902489" y="2839706"/>
            <a:ext cx="2510945" cy="1673963"/>
            <a:chOff x="1120339" y="2407124"/>
            <a:chExt cx="2510945" cy="1673963"/>
          </a:xfrm>
        </p:grpSpPr>
        <p:sp>
          <p:nvSpPr>
            <p:cNvPr id="21" name="Rounded Rectangle 20"/>
            <p:cNvSpPr/>
            <p:nvPr/>
          </p:nvSpPr>
          <p:spPr>
            <a:xfrm>
              <a:off x="1120339" y="2407124"/>
              <a:ext cx="2510945" cy="167396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7"/>
            <p:cNvSpPr/>
            <p:nvPr/>
          </p:nvSpPr>
          <p:spPr>
            <a:xfrm>
              <a:off x="1169368" y="2456153"/>
              <a:ext cx="2412887" cy="157590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سید علی قاضی طباطبائی</a:t>
              </a:r>
            </a:p>
          </p:txBody>
        </p:sp>
      </p:grpSp>
      <p:sp>
        <p:nvSpPr>
          <p:cNvPr id="5" name="Straight Connector 8"/>
          <p:cNvSpPr/>
          <p:nvPr/>
        </p:nvSpPr>
        <p:spPr>
          <a:xfrm>
            <a:off x="4790076" y="2170121"/>
            <a:ext cx="1632114" cy="669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4792"/>
                </a:lnTo>
                <a:lnTo>
                  <a:pt x="1632114" y="334792"/>
                </a:lnTo>
                <a:lnTo>
                  <a:pt x="1632114" y="6695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5166717" y="2839706"/>
            <a:ext cx="2510945" cy="1673963"/>
            <a:chOff x="4384567" y="2407124"/>
            <a:chExt cx="2510945" cy="1673963"/>
          </a:xfrm>
        </p:grpSpPr>
        <p:sp>
          <p:nvSpPr>
            <p:cNvPr id="19" name="Rounded Rectangle 18"/>
            <p:cNvSpPr/>
            <p:nvPr/>
          </p:nvSpPr>
          <p:spPr>
            <a:xfrm>
              <a:off x="4384567" y="2407124"/>
              <a:ext cx="2510945" cy="167396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0"/>
            <p:cNvSpPr/>
            <p:nvPr/>
          </p:nvSpPr>
          <p:spPr>
            <a:xfrm>
              <a:off x="4433596" y="2456153"/>
              <a:ext cx="2412887" cy="157590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سیدابوالقاسم خوانساری</a:t>
              </a:r>
            </a:p>
          </p:txBody>
        </p:sp>
      </p:grpSp>
      <p:sp>
        <p:nvSpPr>
          <p:cNvPr id="7" name="Straight Connector 11"/>
          <p:cNvSpPr/>
          <p:nvPr/>
        </p:nvSpPr>
        <p:spPr>
          <a:xfrm>
            <a:off x="3617690" y="4513670"/>
            <a:ext cx="2804499" cy="669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04499" y="0"/>
                </a:moveTo>
                <a:lnTo>
                  <a:pt x="2804499" y="334792"/>
                </a:lnTo>
                <a:lnTo>
                  <a:pt x="0" y="334792"/>
                </a:lnTo>
                <a:lnTo>
                  <a:pt x="0" y="6695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554870" y="5183255"/>
            <a:ext cx="2125640" cy="1140973"/>
            <a:chOff x="1772720" y="4750673"/>
            <a:chExt cx="2125640" cy="1140973"/>
          </a:xfrm>
        </p:grpSpPr>
        <p:sp>
          <p:nvSpPr>
            <p:cNvPr id="17" name="Rounded Rectangle 16"/>
            <p:cNvSpPr/>
            <p:nvPr/>
          </p:nvSpPr>
          <p:spPr>
            <a:xfrm>
              <a:off x="1772720" y="4750673"/>
              <a:ext cx="2125640" cy="1140973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3"/>
            <p:cNvSpPr/>
            <p:nvPr/>
          </p:nvSpPr>
          <p:spPr>
            <a:xfrm>
              <a:off x="1806138" y="4784091"/>
              <a:ext cx="2058804" cy="1074137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هندسه</a:t>
              </a:r>
            </a:p>
          </p:txBody>
        </p:sp>
      </p:grpSp>
      <p:sp>
        <p:nvSpPr>
          <p:cNvPr id="9" name="Straight Connector 14"/>
          <p:cNvSpPr/>
          <p:nvPr/>
        </p:nvSpPr>
        <p:spPr>
          <a:xfrm>
            <a:off x="6376470" y="4513670"/>
            <a:ext cx="91440" cy="669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34792"/>
                </a:lnTo>
                <a:lnTo>
                  <a:pt x="60296" y="334792"/>
                </a:lnTo>
                <a:lnTo>
                  <a:pt x="60296" y="6695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433794" y="5183255"/>
            <a:ext cx="2005944" cy="1151352"/>
            <a:chOff x="4651644" y="4750673"/>
            <a:chExt cx="2005944" cy="1151352"/>
          </a:xfrm>
        </p:grpSpPr>
        <p:sp>
          <p:nvSpPr>
            <p:cNvPr id="15" name="Rounded Rectangle 14"/>
            <p:cNvSpPr/>
            <p:nvPr/>
          </p:nvSpPr>
          <p:spPr>
            <a:xfrm>
              <a:off x="4651644" y="4750673"/>
              <a:ext cx="2005944" cy="1151352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6"/>
            <p:cNvSpPr/>
            <p:nvPr/>
          </p:nvSpPr>
          <p:spPr>
            <a:xfrm>
              <a:off x="4685366" y="4784395"/>
              <a:ext cx="1938500" cy="1083908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ریاضیات</a:t>
              </a:r>
            </a:p>
          </p:txBody>
        </p:sp>
      </p:grpSp>
      <p:sp>
        <p:nvSpPr>
          <p:cNvPr id="11" name="Straight Connector 17"/>
          <p:cNvSpPr/>
          <p:nvPr/>
        </p:nvSpPr>
        <p:spPr>
          <a:xfrm>
            <a:off x="6422190" y="4513670"/>
            <a:ext cx="2819076" cy="6695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4792"/>
                </a:lnTo>
                <a:lnTo>
                  <a:pt x="2819076" y="334792"/>
                </a:lnTo>
                <a:lnTo>
                  <a:pt x="2819076" y="669585"/>
                </a:ln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8193022" y="5183255"/>
            <a:ext cx="2096488" cy="1178587"/>
            <a:chOff x="7410872" y="4750673"/>
            <a:chExt cx="2096488" cy="1178587"/>
          </a:xfrm>
        </p:grpSpPr>
        <p:sp>
          <p:nvSpPr>
            <p:cNvPr id="13" name="Rounded Rectangle 12"/>
            <p:cNvSpPr/>
            <p:nvPr/>
          </p:nvSpPr>
          <p:spPr>
            <a:xfrm>
              <a:off x="7410872" y="4750673"/>
              <a:ext cx="2096488" cy="1178587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9"/>
            <p:cNvSpPr/>
            <p:nvPr/>
          </p:nvSpPr>
          <p:spPr>
            <a:xfrm>
              <a:off x="7445392" y="4785193"/>
              <a:ext cx="2027448" cy="1109547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>
                  <a:cs typeface="B Lotus" panose="00000400000000000000" pitchFamily="2" charset="-78"/>
                </a:rPr>
                <a:t>هیئت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3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6133" y="622953"/>
            <a:ext cx="7204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a-IR" sz="3600" dirty="0" smtClean="0">
                <a:solidFill>
                  <a:schemeClr val="bg1"/>
                </a:solidFill>
                <a:cs typeface="B Lotus" panose="00000400000000000000" pitchFamily="2" charset="-78"/>
              </a:rPr>
              <a:t>مقطع دوم از زندگی </a:t>
            </a:r>
            <a:r>
              <a:rPr lang="fa-IR" sz="3600" dirty="0">
                <a:solidFill>
                  <a:schemeClr val="bg1"/>
                </a:solidFill>
                <a:cs typeface="B Lotus" panose="00000400000000000000" pitchFamily="2" charset="-78"/>
              </a:rPr>
              <a:t>علمی علامه طباطبائی</a:t>
            </a:r>
            <a:r>
              <a:rPr lang="fa-I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رضوان الله علیه</a:t>
            </a:r>
            <a:endParaRPr lang="fa-IR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1063" y="3016154"/>
            <a:ext cx="10320337" cy="36589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3600" dirty="0">
                <a:solidFill>
                  <a:srgbClr val="FFFF00"/>
                </a:solidFill>
                <a:cs typeface="B Lotus" panose="00000400000000000000" pitchFamily="2" charset="-78"/>
              </a:rPr>
              <a:t>بازگشت به تبریز			1315</a:t>
            </a:r>
          </a:p>
          <a:p>
            <a:pPr algn="ctr" rtl="1"/>
            <a:endParaRPr lang="fa-IR" sz="3600" dirty="0">
              <a:solidFill>
                <a:srgbClr val="FFFF00"/>
              </a:solidFill>
              <a:cs typeface="B Lotus" panose="00000400000000000000" pitchFamily="2" charset="-78"/>
            </a:endParaRPr>
          </a:p>
          <a:p>
            <a:pPr algn="ctr" rtl="1"/>
            <a:r>
              <a:rPr lang="fa-IR" sz="3600" dirty="0">
                <a:solidFill>
                  <a:srgbClr val="FFFF00"/>
                </a:solidFill>
                <a:cs typeface="B Lotus" panose="00000400000000000000" pitchFamily="2" charset="-78"/>
              </a:rPr>
              <a:t>مهاجرت به قم			1325</a:t>
            </a:r>
            <a:endParaRPr lang="fa-IR" sz="3600" dirty="0">
              <a:solidFill>
                <a:srgbClr val="FFFF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2473" y="1695474"/>
            <a:ext cx="3467052" cy="3467052"/>
            <a:chOff x="3617009" y="1391704"/>
            <a:chExt cx="3467052" cy="3467052"/>
          </a:xfrm>
        </p:grpSpPr>
        <p:sp>
          <p:nvSpPr>
            <p:cNvPr id="21" name="Oval 20"/>
            <p:cNvSpPr/>
            <p:nvPr/>
          </p:nvSpPr>
          <p:spPr>
            <a:xfrm>
              <a:off x="3617009" y="1391704"/>
              <a:ext cx="3467052" cy="3467052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124747" y="1899442"/>
              <a:ext cx="2451576" cy="2451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65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آثار نجف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29236" y="304388"/>
            <a:ext cx="1733526" cy="1733526"/>
            <a:chOff x="4483772" y="618"/>
            <a:chExt cx="1733526" cy="1733526"/>
          </a:xfrm>
        </p:grpSpPr>
        <p:sp>
          <p:nvSpPr>
            <p:cNvPr id="19" name="Oval 18"/>
            <p:cNvSpPr/>
            <p:nvPr/>
          </p:nvSpPr>
          <p:spPr>
            <a:xfrm>
              <a:off x="4483772" y="618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6"/>
            <p:cNvSpPr/>
            <p:nvPr/>
          </p:nvSpPr>
          <p:spPr>
            <a:xfrm>
              <a:off x="4737641" y="254487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برهان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84591" y="1433313"/>
            <a:ext cx="1733526" cy="1733526"/>
            <a:chOff x="6439127" y="1129543"/>
            <a:chExt cx="1733526" cy="1733526"/>
          </a:xfrm>
        </p:grpSpPr>
        <p:sp>
          <p:nvSpPr>
            <p:cNvPr id="17" name="Oval 16"/>
            <p:cNvSpPr/>
            <p:nvPr/>
          </p:nvSpPr>
          <p:spPr>
            <a:xfrm>
              <a:off x="6439127" y="1129543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6692996" y="1383412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مغالطه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84591" y="3691161"/>
            <a:ext cx="1733526" cy="1733526"/>
            <a:chOff x="6439127" y="3387391"/>
            <a:chExt cx="1733526" cy="1733526"/>
          </a:xfrm>
        </p:grpSpPr>
        <p:sp>
          <p:nvSpPr>
            <p:cNvPr id="15" name="Oval 14"/>
            <p:cNvSpPr/>
            <p:nvPr/>
          </p:nvSpPr>
          <p:spPr>
            <a:xfrm>
              <a:off x="6439127" y="3387391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0"/>
            <p:cNvSpPr/>
            <p:nvPr/>
          </p:nvSpPr>
          <p:spPr>
            <a:xfrm>
              <a:off x="6692996" y="3641260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تحلیل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29236" y="4820085"/>
            <a:ext cx="1733526" cy="1733526"/>
            <a:chOff x="4483772" y="4516315"/>
            <a:chExt cx="1733526" cy="1733526"/>
          </a:xfrm>
        </p:grpSpPr>
        <p:sp>
          <p:nvSpPr>
            <p:cNvPr id="13" name="Oval 12"/>
            <p:cNvSpPr/>
            <p:nvPr/>
          </p:nvSpPr>
          <p:spPr>
            <a:xfrm>
              <a:off x="4483772" y="4516315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4737641" y="4770184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ترکیب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3882" y="3691161"/>
            <a:ext cx="1733526" cy="1733526"/>
            <a:chOff x="2528418" y="3387391"/>
            <a:chExt cx="1733526" cy="1733526"/>
          </a:xfrm>
        </p:grpSpPr>
        <p:sp>
          <p:nvSpPr>
            <p:cNvPr id="11" name="Oval 10"/>
            <p:cNvSpPr/>
            <p:nvPr/>
          </p:nvSpPr>
          <p:spPr>
            <a:xfrm>
              <a:off x="2528418" y="3387391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4"/>
            <p:cNvSpPr/>
            <p:nvPr/>
          </p:nvSpPr>
          <p:spPr>
            <a:xfrm>
              <a:off x="2782287" y="3641260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اعتبارات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882" y="1433313"/>
            <a:ext cx="1733526" cy="1733526"/>
            <a:chOff x="2528418" y="1129543"/>
            <a:chExt cx="1733526" cy="1733526"/>
          </a:xfrm>
        </p:grpSpPr>
        <p:sp>
          <p:nvSpPr>
            <p:cNvPr id="9" name="Oval 8"/>
            <p:cNvSpPr/>
            <p:nvPr/>
          </p:nvSpPr>
          <p:spPr>
            <a:xfrm>
              <a:off x="2528418" y="1129543"/>
              <a:ext cx="1733526" cy="1733526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2782287" y="1383412"/>
              <a:ext cx="1225788" cy="122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نبوات و منامات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39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4348" y="2607348"/>
            <a:ext cx="1643304" cy="1643304"/>
            <a:chOff x="4528883" y="2303578"/>
            <a:chExt cx="1643304" cy="1643304"/>
          </a:xfrm>
        </p:grpSpPr>
        <p:sp>
          <p:nvSpPr>
            <p:cNvPr id="39" name="Oval 38"/>
            <p:cNvSpPr/>
            <p:nvPr/>
          </p:nvSpPr>
          <p:spPr>
            <a:xfrm>
              <a:off x="4528883" y="2303578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4"/>
            <p:cNvSpPr/>
            <p:nvPr/>
          </p:nvSpPr>
          <p:spPr>
            <a:xfrm>
              <a:off x="4769539" y="2544234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kern="1200" dirty="0">
                  <a:solidFill>
                    <a:srgbClr val="C00000"/>
                  </a:solidFill>
                  <a:cs typeface="B Lotus" panose="00000400000000000000" pitchFamily="2" charset="-78"/>
                </a:rPr>
                <a:t>آثار تبریز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6638" y="2115685"/>
            <a:ext cx="558723" cy="347442"/>
            <a:chOff x="5071173" y="1811915"/>
            <a:chExt cx="558723" cy="347442"/>
          </a:xfrm>
        </p:grpSpPr>
        <p:sp>
          <p:nvSpPr>
            <p:cNvPr id="37" name="Right Arrow 36"/>
            <p:cNvSpPr/>
            <p:nvPr/>
          </p:nvSpPr>
          <p:spPr>
            <a:xfrm rot="16200000">
              <a:off x="5176814" y="1706274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ight Arrow 6"/>
            <p:cNvSpPr/>
            <p:nvPr/>
          </p:nvSpPr>
          <p:spPr>
            <a:xfrm rot="16200000">
              <a:off x="5228931" y="1870136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74348" y="308492"/>
            <a:ext cx="1643304" cy="1643304"/>
            <a:chOff x="4528883" y="4722"/>
            <a:chExt cx="1643304" cy="1643304"/>
          </a:xfrm>
        </p:grpSpPr>
        <p:sp>
          <p:nvSpPr>
            <p:cNvPr id="35" name="Oval 34"/>
            <p:cNvSpPr/>
            <p:nvPr/>
          </p:nvSpPr>
          <p:spPr>
            <a:xfrm>
              <a:off x="4528883" y="4722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8"/>
            <p:cNvSpPr/>
            <p:nvPr/>
          </p:nvSpPr>
          <p:spPr>
            <a:xfrm>
              <a:off x="4769539" y="245378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تفسیر البیان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9197" y="2579841"/>
            <a:ext cx="347442" cy="558723"/>
            <a:chOff x="6163732" y="2276071"/>
            <a:chExt cx="347442" cy="558723"/>
          </a:xfrm>
        </p:grpSpPr>
        <p:sp>
          <p:nvSpPr>
            <p:cNvPr id="33" name="Right Arrow 32"/>
            <p:cNvSpPr/>
            <p:nvPr/>
          </p:nvSpPr>
          <p:spPr>
            <a:xfrm rot="19800000">
              <a:off x="6163732" y="2276071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ight Arrow 10"/>
            <p:cNvSpPr/>
            <p:nvPr/>
          </p:nvSpPr>
          <p:spPr>
            <a:xfrm rot="19800000">
              <a:off x="6170714" y="2413874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65215" y="1457920"/>
            <a:ext cx="1643304" cy="1643304"/>
            <a:chOff x="6519750" y="1154150"/>
            <a:chExt cx="1643304" cy="1643304"/>
          </a:xfrm>
        </p:grpSpPr>
        <p:sp>
          <p:nvSpPr>
            <p:cNvPr id="31" name="Oval 30"/>
            <p:cNvSpPr/>
            <p:nvPr/>
          </p:nvSpPr>
          <p:spPr>
            <a:xfrm>
              <a:off x="6519750" y="1154150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12"/>
            <p:cNvSpPr/>
            <p:nvPr/>
          </p:nvSpPr>
          <p:spPr>
            <a:xfrm>
              <a:off x="6760406" y="1394806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رساله الولایه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09197" y="3719436"/>
            <a:ext cx="347442" cy="558723"/>
            <a:chOff x="6163732" y="3415666"/>
            <a:chExt cx="347442" cy="558723"/>
          </a:xfrm>
        </p:grpSpPr>
        <p:sp>
          <p:nvSpPr>
            <p:cNvPr id="29" name="Right Arrow 28"/>
            <p:cNvSpPr/>
            <p:nvPr/>
          </p:nvSpPr>
          <p:spPr>
            <a:xfrm rot="1800000">
              <a:off x="6163732" y="3415666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ight Arrow 14"/>
            <p:cNvSpPr/>
            <p:nvPr/>
          </p:nvSpPr>
          <p:spPr>
            <a:xfrm rot="1800000">
              <a:off x="6170714" y="3501353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5215" y="3756776"/>
            <a:ext cx="1643304" cy="1643304"/>
            <a:chOff x="6519750" y="3453006"/>
            <a:chExt cx="1643304" cy="1643304"/>
          </a:xfrm>
        </p:grpSpPr>
        <p:sp>
          <p:nvSpPr>
            <p:cNvPr id="27" name="Oval 26"/>
            <p:cNvSpPr/>
            <p:nvPr/>
          </p:nvSpPr>
          <p:spPr>
            <a:xfrm>
              <a:off x="6519750" y="3453006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6"/>
            <p:cNvSpPr/>
            <p:nvPr/>
          </p:nvSpPr>
          <p:spPr>
            <a:xfrm>
              <a:off x="6760406" y="3693662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نبوت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16638" y="4394874"/>
            <a:ext cx="558723" cy="347442"/>
            <a:chOff x="5071173" y="4091104"/>
            <a:chExt cx="558723" cy="347442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5176814" y="3985463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ight Arrow 18"/>
            <p:cNvSpPr/>
            <p:nvPr/>
          </p:nvSpPr>
          <p:spPr>
            <a:xfrm rot="5400000">
              <a:off x="5228931" y="4045092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74348" y="4906204"/>
            <a:ext cx="1643304" cy="1643304"/>
            <a:chOff x="4528883" y="4602434"/>
            <a:chExt cx="1643304" cy="1643304"/>
          </a:xfrm>
        </p:grpSpPr>
        <p:sp>
          <p:nvSpPr>
            <p:cNvPr id="23" name="Oval 22"/>
            <p:cNvSpPr/>
            <p:nvPr/>
          </p:nvSpPr>
          <p:spPr>
            <a:xfrm>
              <a:off x="4528883" y="4602434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0"/>
            <p:cNvSpPr/>
            <p:nvPr/>
          </p:nvSpPr>
          <p:spPr>
            <a:xfrm>
              <a:off x="4769539" y="4843090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انساب طباطبائی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5361" y="3719436"/>
            <a:ext cx="347442" cy="558723"/>
            <a:chOff x="4189896" y="3415666"/>
            <a:chExt cx="347442" cy="558723"/>
          </a:xfrm>
        </p:grpSpPr>
        <p:sp>
          <p:nvSpPr>
            <p:cNvPr id="21" name="Right Arrow 20"/>
            <p:cNvSpPr/>
            <p:nvPr/>
          </p:nvSpPr>
          <p:spPr>
            <a:xfrm rot="9000000">
              <a:off x="4189896" y="3415666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22"/>
            <p:cNvSpPr/>
            <p:nvPr/>
          </p:nvSpPr>
          <p:spPr>
            <a:xfrm rot="19800000">
              <a:off x="4287147" y="3501353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83481" y="3756776"/>
            <a:ext cx="1643304" cy="1643304"/>
            <a:chOff x="2538016" y="3453006"/>
            <a:chExt cx="1643304" cy="1643304"/>
          </a:xfrm>
        </p:grpSpPr>
        <p:sp>
          <p:nvSpPr>
            <p:cNvPr id="19" name="Oval 18"/>
            <p:cNvSpPr/>
            <p:nvPr/>
          </p:nvSpPr>
          <p:spPr>
            <a:xfrm>
              <a:off x="2538016" y="3453006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24"/>
            <p:cNvSpPr/>
            <p:nvPr/>
          </p:nvSpPr>
          <p:spPr>
            <a:xfrm>
              <a:off x="2778672" y="3693662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انسان شناسی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5361" y="2579841"/>
            <a:ext cx="347442" cy="558723"/>
            <a:chOff x="4189896" y="2276071"/>
            <a:chExt cx="347442" cy="558723"/>
          </a:xfrm>
        </p:grpSpPr>
        <p:sp>
          <p:nvSpPr>
            <p:cNvPr id="17" name="Right Arrow 16"/>
            <p:cNvSpPr/>
            <p:nvPr/>
          </p:nvSpPr>
          <p:spPr>
            <a:xfrm rot="12600000">
              <a:off x="4189896" y="2276071"/>
              <a:ext cx="347442" cy="55872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26"/>
            <p:cNvSpPr/>
            <p:nvPr/>
          </p:nvSpPr>
          <p:spPr>
            <a:xfrm rot="23400000">
              <a:off x="4287147" y="2413874"/>
              <a:ext cx="243209" cy="33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500" kern="1200">
                <a:cs typeface="B Lotus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83481" y="1457920"/>
            <a:ext cx="1643304" cy="1643304"/>
            <a:chOff x="2538016" y="1154150"/>
            <a:chExt cx="1643304" cy="1643304"/>
          </a:xfrm>
        </p:grpSpPr>
        <p:sp>
          <p:nvSpPr>
            <p:cNvPr id="15" name="Oval 14"/>
            <p:cNvSpPr/>
            <p:nvPr/>
          </p:nvSpPr>
          <p:spPr>
            <a:xfrm>
              <a:off x="2538016" y="1154150"/>
              <a:ext cx="1643304" cy="1643304"/>
            </a:xfrm>
            <a:prstGeom prst="ellips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8"/>
            <p:cNvSpPr/>
            <p:nvPr/>
          </p:nvSpPr>
          <p:spPr>
            <a:xfrm>
              <a:off x="2778672" y="1394806"/>
              <a:ext cx="1161992" cy="1161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900" kern="1200" dirty="0">
                  <a:cs typeface="B Lotus" panose="00000400000000000000" pitchFamily="2" charset="-78"/>
                </a:rPr>
                <a:t>رسائل توحیدی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6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301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Arabic Typesetting</vt:lpstr>
      <vt:lpstr>Arial</vt:lpstr>
      <vt:lpstr>B Lotus</vt:lpstr>
      <vt:lpstr>Calibri</vt:lpstr>
      <vt:lpstr>Calibri Light</vt:lpstr>
      <vt:lpstr>g aseman</vt:lpstr>
      <vt:lpstr>IranNastaliq</vt:lpstr>
      <vt:lpstr>Times New Roman</vt:lpstr>
      <vt:lpstr>Wingdings</vt:lpstr>
      <vt:lpstr>Office Theme</vt:lpstr>
      <vt:lpstr>بسم اللّه الرّحمن الرّحیم</vt:lpstr>
      <vt:lpstr> نظام فکری آیت اللّه علامه طباطبائی(رضوان‌‍الله‌علیه)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a</cp:lastModifiedBy>
  <cp:revision>146</cp:revision>
  <dcterms:created xsi:type="dcterms:W3CDTF">2021-02-22T14:37:45Z</dcterms:created>
  <dcterms:modified xsi:type="dcterms:W3CDTF">2021-05-29T05:25:29Z</dcterms:modified>
</cp:coreProperties>
</file>