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</p:sldMasterIdLst>
  <p:sldIdLst>
    <p:sldId id="256" r:id="rId10"/>
    <p:sldId id="271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6" r:id="rId20"/>
    <p:sldId id="295" r:id="rId21"/>
    <p:sldId id="269" r:id="rId22"/>
    <p:sldId id="268" r:id="rId23"/>
    <p:sldId id="267" r:id="rId24"/>
    <p:sldId id="270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96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1" r:id="rId43"/>
    <p:sldId id="292" r:id="rId44"/>
    <p:sldId id="293" r:id="rId45"/>
    <p:sldId id="294" r:id="rId4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FAA4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slide" Target="slides/slide33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slide" Target="slides/slide3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41" Type="http://schemas.openxmlformats.org/officeDocument/2006/relationships/slide" Target="slides/slide3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slide" Target="slides/slide3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49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4" Type="http://schemas.openxmlformats.org/officeDocument/2006/relationships/slide" Target="slides/slide3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slide" Target="slides/slide34.xml"/><Relationship Id="rId48" Type="http://schemas.openxmlformats.org/officeDocument/2006/relationships/viewProps" Target="viewProps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280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91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6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78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919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E4E9EF"/>
                </a:solidFill>
              </a:rPr>
              <a:pPr/>
              <a:t>10/27/2018</a:t>
            </a:fld>
            <a:endParaRPr lang="en-US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>
              <a:solidFill>
                <a:srgbClr val="E4E9EF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821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91534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83447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0029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4139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6143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059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5247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812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03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605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7290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E4E9EF"/>
                </a:solidFill>
              </a:rPr>
              <a:pPr/>
              <a:t>10/27/2018</a:t>
            </a:fld>
            <a:endParaRPr lang="en-US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>
              <a:solidFill>
                <a:srgbClr val="E4E9EF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5517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508300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32193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872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06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E4E9EF"/>
                </a:solidFill>
              </a:rPr>
              <a:pPr/>
              <a:t>10/27/2018</a:t>
            </a:fld>
            <a:endParaRPr lang="en-US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>
              <a:solidFill>
                <a:srgbClr val="E4E9EF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04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37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6189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8035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758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851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6464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E4E9EF"/>
                </a:solidFill>
              </a:rPr>
              <a:pPr/>
              <a:t>10/27/2018</a:t>
            </a:fld>
            <a:endParaRPr lang="en-US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>
              <a:solidFill>
                <a:srgbClr val="E4E9EF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621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409527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63805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03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637650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4290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9710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133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8144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973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683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83209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E4E9EF"/>
                </a:solidFill>
              </a:rPr>
              <a:pPr/>
              <a:t>10/27/2018</a:t>
            </a:fld>
            <a:endParaRPr lang="en-US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>
              <a:solidFill>
                <a:srgbClr val="E4E9EF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2006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1482317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04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53362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50154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162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8018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98959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1777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299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99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94497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E4E9EF"/>
                </a:solidFill>
              </a:rPr>
              <a:pPr/>
              <a:t>10/27/2018</a:t>
            </a:fld>
            <a:endParaRPr lang="en-US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>
              <a:solidFill>
                <a:srgbClr val="E4E9EF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90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68018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9520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784630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83243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0764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529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30602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9683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5592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007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55179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E4E9EF"/>
                </a:solidFill>
              </a:rPr>
              <a:pPr/>
              <a:t>10/27/2018</a:t>
            </a:fld>
            <a:endParaRPr lang="en-US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>
              <a:solidFill>
                <a:srgbClr val="E4E9EF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16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7994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9010121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277607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7529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0265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901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24052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414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4522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1077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06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8951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E4E9EF"/>
                </a:solidFill>
              </a:rPr>
              <a:pPr/>
              <a:t>10/27/2018</a:t>
            </a:fld>
            <a:endParaRPr lang="en-US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>
              <a:solidFill>
                <a:srgbClr val="E4E9EF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676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6033562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089471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7007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0114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9311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75107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24338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2208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350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58342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58033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E4E9EF"/>
                </a:solidFill>
              </a:rPr>
              <a:pPr/>
              <a:t>10/27/2018</a:t>
            </a:fld>
            <a:endParaRPr lang="en-US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>
              <a:solidFill>
                <a:srgbClr val="E4E9EF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343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9106189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57527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57495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0438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8398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>
              <a:solidFill>
                <a:srgbClr val="2F58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57870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9989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2F589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4A620-268F-43DD-9EC8-D55A785954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58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 rtl="0"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rtl="0"/>
            <a:fld id="{39F4A620-268F-43DD-9EC8-D55A785954AD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20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 rtl="0"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rtl="0"/>
            <a:fld id="{39F4A620-268F-43DD-9EC8-D55A785954AD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9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 rtl="0"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rtl="0"/>
            <a:fld id="{39F4A620-268F-43DD-9EC8-D55A785954AD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3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 rtl="0"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rtl="0"/>
            <a:fld id="{39F4A620-268F-43DD-9EC8-D55A785954AD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59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 rtl="0"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rtl="0"/>
            <a:fld id="{39F4A620-268F-43DD-9EC8-D55A785954AD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985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 rtl="0"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rtl="0"/>
            <a:fld id="{39F4A620-268F-43DD-9EC8-D55A785954AD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8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 rtl="0"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rtl="0"/>
            <a:fld id="{39F4A620-268F-43DD-9EC8-D55A785954AD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8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 rtl="0"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rtl="0"/>
            <a:fld id="{39F4A620-268F-43DD-9EC8-D55A785954AD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808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fld id="{57B1F2BD-635B-4BB0-868E-041B7E0FAB9E}" type="datetimeFigureOut">
              <a:rPr lang="en-US" smtClean="0">
                <a:solidFill>
                  <a:srgbClr val="2F5897"/>
                </a:solidFill>
              </a:rPr>
              <a:pPr rtl="0"/>
              <a:t>10/27/2018</a:t>
            </a:fld>
            <a:endParaRPr lang="en-US">
              <a:solidFill>
                <a:srgbClr val="2F589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rtl="0"/>
            <a:endParaRPr lang="en-US">
              <a:solidFill>
                <a:srgbClr val="2F5897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algn="l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rtl="0"/>
            <a:fld id="{39F4A620-268F-43DD-9EC8-D55A785954AD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55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9832" y="1052736"/>
            <a:ext cx="5256584" cy="4442048"/>
          </a:xfrm>
        </p:spPr>
        <p:txBody>
          <a:bodyPr>
            <a:normAutofit/>
          </a:bodyPr>
          <a:lstStyle/>
          <a:p>
            <a:endParaRPr lang="fa-IR" sz="4000" b="1" dirty="0" smtClean="0">
              <a:solidFill>
                <a:schemeClr val="tx1"/>
              </a:solidFill>
              <a:cs typeface="2  Nazanin"/>
            </a:endParaRPr>
          </a:p>
          <a:p>
            <a:r>
              <a:rPr lang="fa-IR" sz="5400" b="0" dirty="0" smtClean="0">
                <a:solidFill>
                  <a:schemeClr val="tx1"/>
                </a:solidFill>
                <a:cs typeface="B Nazanin" panose="00000400000000000000" pitchFamily="2" charset="-78"/>
              </a:rPr>
              <a:t>بسم الله الرحمن الرحیم</a:t>
            </a:r>
            <a:endParaRPr lang="fa-IR" sz="5400" b="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133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332656"/>
            <a:ext cx="8229600" cy="6192688"/>
          </a:xfrm>
        </p:spPr>
        <p:txBody>
          <a:bodyPr>
            <a:normAutofit/>
          </a:bodyPr>
          <a:lstStyle/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3200" dirty="0">
                <a:solidFill>
                  <a:srgbClr val="7030A0"/>
                </a:solidFill>
                <a:ea typeface="Calibri"/>
                <a:cs typeface="B Nazanin" panose="00000400000000000000" pitchFamily="2" charset="-78"/>
              </a:rPr>
              <a:t>7. راه رسیدن به این هدف چیست؟ </a:t>
            </a:r>
            <a:endParaRPr lang="en-US" sz="3200" dirty="0">
              <a:solidFill>
                <a:srgbClr val="7030A0"/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>
                <a:ea typeface="Calibri"/>
                <a:cs typeface="B Nazanin" panose="00000400000000000000" pitchFamily="2" charset="-78"/>
              </a:rPr>
              <a:t>«و ما خلقت الجن و الانس الا لیعبدون» (ذاریات/56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)</a:t>
            </a:r>
          </a:p>
          <a:p>
            <a:pPr marL="0" marR="0" indent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100" dirty="0">
              <a:ea typeface="Calibri"/>
              <a:cs typeface="B Nazanin" panose="00000400000000000000" pitchFamily="2" charset="-78"/>
            </a:endParaRPr>
          </a:p>
          <a:p>
            <a:pPr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</a:pPr>
            <a:r>
              <a:rPr lang="fa-IR" dirty="0" smtClean="0">
                <a:ea typeface="Calibri"/>
                <a:cs typeface="B Nazanin" panose="00000400000000000000" pitchFamily="2" charset="-78"/>
              </a:rPr>
              <a:t>«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عبودیت، گوهری است که ظاهرش بندگی و نهایت و باطنش آخرین مقصد و هدف آن 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ربوبیت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(خداوندگاری، تسلط و صاحب اختیاری) است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»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0" lvl="0" indent="0" algn="ctr" rtl="1">
              <a:spcBef>
                <a:spcPct val="20000"/>
              </a:spcBef>
              <a:buClrTx/>
              <a:buSzTx/>
              <a:buNone/>
            </a:pPr>
            <a:r>
              <a:rPr lang="fa-IR" sz="2800" dirty="0">
                <a:solidFill>
                  <a:srgbClr val="00B050"/>
                </a:solidFill>
                <a:latin typeface="Calibri"/>
                <a:cs typeface="B Nazanin" panose="00000400000000000000" pitchFamily="2" charset="-78"/>
              </a:rPr>
              <a:t> امام صادق </a:t>
            </a:r>
            <a:r>
              <a:rPr lang="fa-IR" sz="1800" dirty="0">
                <a:solidFill>
                  <a:srgbClr val="00B050"/>
                </a:solidFill>
                <a:latin typeface="Calibri"/>
                <a:cs typeface="B Nazanin" panose="00000400000000000000" pitchFamily="2" charset="-78"/>
              </a:rPr>
              <a:t>(علیه السلام): </a:t>
            </a:r>
            <a:r>
              <a:rPr lang="fa-IR" sz="2800" u="sng" dirty="0">
                <a:solidFill>
                  <a:srgbClr val="FF0000"/>
                </a:solidFill>
                <a:latin typeface="Calibri"/>
                <a:cs typeface="B Nazanin" panose="00000400000000000000" pitchFamily="2" charset="-78"/>
              </a:rPr>
              <a:t>العبودیه</a:t>
            </a:r>
            <a:r>
              <a:rPr lang="fa-IR" sz="2800" dirty="0">
                <a:solidFill>
                  <a:srgbClr val="00B050"/>
                </a:solidFill>
                <a:latin typeface="Calibri"/>
                <a:cs typeface="B Nazanin" panose="00000400000000000000" pitchFamily="2" charset="-78"/>
              </a:rPr>
              <a:t> جوهره کنهها </a:t>
            </a:r>
            <a:r>
              <a:rPr lang="fa-IR" sz="2800" u="sng" dirty="0">
                <a:solidFill>
                  <a:srgbClr val="FF0000"/>
                </a:solidFill>
                <a:latin typeface="Calibri"/>
                <a:cs typeface="B Nazanin" panose="00000400000000000000" pitchFamily="2" charset="-78"/>
              </a:rPr>
              <a:t>الربوبیه</a:t>
            </a:r>
            <a:endParaRPr lang="en-US" sz="2800" u="sng" dirty="0">
              <a:solidFill>
                <a:srgbClr val="FF0000"/>
              </a:solidFill>
              <a:latin typeface="Calibri"/>
              <a:cs typeface="B Nazanin" panose="00000400000000000000" pitchFamily="2" charset="-78"/>
            </a:endParaRPr>
          </a:p>
          <a:p>
            <a:pPr marL="0" lvl="0" indent="0" algn="r" rtl="1">
              <a:spcBef>
                <a:spcPct val="20000"/>
              </a:spcBef>
              <a:buClrTx/>
              <a:buSzTx/>
              <a:buNone/>
            </a:pPr>
            <a:r>
              <a:rPr lang="fa-IR" sz="2800" b="1" dirty="0">
                <a:solidFill>
                  <a:prstClr val="black"/>
                </a:solidFill>
                <a:latin typeface="Calibri"/>
                <a:cs typeface="B Nazanin" panose="00000400000000000000" pitchFamily="2" charset="-78"/>
              </a:rPr>
              <a:t> </a:t>
            </a:r>
          </a:p>
          <a:p>
            <a:pPr marL="0" lvl="0" indent="0" algn="r" rtl="1">
              <a:spcBef>
                <a:spcPct val="20000"/>
              </a:spcBef>
              <a:buClrTx/>
              <a:buSzTx/>
              <a:buNone/>
            </a:pPr>
            <a:r>
              <a:rPr lang="fa-IR" sz="3200" dirty="0">
                <a:solidFill>
                  <a:srgbClr val="0070C0"/>
                </a:solidFill>
                <a:latin typeface="Calibri"/>
                <a:cs typeface="B Nazanin" panose="00000400000000000000" pitchFamily="2" charset="-78"/>
              </a:rPr>
              <a:t>عبادت:</a:t>
            </a:r>
            <a:endParaRPr lang="en-US" sz="3200" dirty="0">
              <a:solidFill>
                <a:srgbClr val="0070C0"/>
              </a:solidFill>
              <a:latin typeface="Calibri"/>
              <a:cs typeface="B Nazanin" panose="00000400000000000000" pitchFamily="2" charset="-78"/>
            </a:endParaRPr>
          </a:p>
          <a:p>
            <a:pPr marL="982980" lvl="2" indent="-342900" algn="r" rtl="1">
              <a:buClrTx/>
              <a:buSzTx/>
              <a:buFont typeface="Wingdings" pitchFamily="2" charset="2"/>
              <a:buChar char="ü"/>
            </a:pPr>
            <a:r>
              <a:rPr lang="fa-IR" sz="2400" dirty="0">
                <a:solidFill>
                  <a:prstClr val="black"/>
                </a:solidFill>
                <a:latin typeface="Calibri"/>
                <a:cs typeface="B Nazanin" panose="00000400000000000000" pitchFamily="2" charset="-78"/>
              </a:rPr>
              <a:t>ظاهرش ← عبودیت و بندگی</a:t>
            </a:r>
          </a:p>
          <a:p>
            <a:pPr marL="640080" lvl="2" indent="0" algn="r" rtl="1">
              <a:buClrTx/>
              <a:buSzTx/>
              <a:buNone/>
            </a:pPr>
            <a:endParaRPr lang="en-US" sz="1000" dirty="0">
              <a:solidFill>
                <a:prstClr val="black"/>
              </a:solidFill>
              <a:latin typeface="Calibri"/>
              <a:cs typeface="B Nazanin" panose="00000400000000000000" pitchFamily="2" charset="-78"/>
            </a:endParaRPr>
          </a:p>
          <a:p>
            <a:pPr marL="982980" lvl="2" indent="-342900" algn="r" rtl="1">
              <a:buClrTx/>
              <a:buSzTx/>
              <a:buFont typeface="Wingdings" pitchFamily="2" charset="2"/>
              <a:buChar char="ü"/>
            </a:pPr>
            <a:r>
              <a:rPr lang="fa-IR" sz="2400" dirty="0">
                <a:solidFill>
                  <a:prstClr val="black"/>
                </a:solidFill>
                <a:latin typeface="Calibri"/>
                <a:cs typeface="B Nazanin" panose="00000400000000000000" pitchFamily="2" charset="-78"/>
              </a:rPr>
              <a:t>آخرش و هدف و مقصدش ← ربوبیت، خداوندگاری و تسلط و قدرت</a:t>
            </a:r>
            <a:endParaRPr lang="en-US" sz="2400" dirty="0">
              <a:solidFill>
                <a:prstClr val="black"/>
              </a:solidFill>
              <a:latin typeface="Calibri"/>
              <a:cs typeface="B Nazanin" panose="00000400000000000000" pitchFamily="2" charset="-78"/>
            </a:endParaRPr>
          </a:p>
          <a:p>
            <a:pPr marL="640080" lvl="2" indent="0" algn="r" rtl="1">
              <a:buClrTx/>
              <a:buSzTx/>
              <a:buNone/>
            </a:pPr>
            <a:endParaRPr lang="fa-IR" sz="2000" dirty="0" smtClean="0">
              <a:solidFill>
                <a:prstClr val="black"/>
              </a:solidFill>
              <a:latin typeface="Calibri"/>
              <a:cs typeface="B Nazanin" panose="00000400000000000000" pitchFamily="2" charset="-78"/>
            </a:endParaRPr>
          </a:p>
          <a:p>
            <a:pPr marL="640080" lvl="2" indent="0" algn="r" rtl="1">
              <a:buClrTx/>
              <a:buSzTx/>
              <a:buNone/>
            </a:pPr>
            <a:r>
              <a:rPr lang="fa-IR" sz="2400" dirty="0" smtClean="0">
                <a:solidFill>
                  <a:prstClr val="black"/>
                </a:solidFill>
                <a:latin typeface="Calibri"/>
                <a:cs typeface="B Nazanin" panose="00000400000000000000" pitchFamily="2" charset="-78"/>
              </a:rPr>
              <a:t>( </a:t>
            </a:r>
            <a:r>
              <a:rPr lang="fa-IR" sz="2400" dirty="0">
                <a:solidFill>
                  <a:prstClr val="black"/>
                </a:solidFill>
                <a:latin typeface="Calibri"/>
                <a:cs typeface="B Nazanin" panose="00000400000000000000" pitchFamily="2" charset="-78"/>
              </a:rPr>
              <a:t>نکته: تفاوت رب و ربوبیت)</a:t>
            </a:r>
            <a:endParaRPr lang="en-US" sz="2400" dirty="0">
              <a:solidFill>
                <a:prstClr val="black"/>
              </a:solidFill>
              <a:latin typeface="Calibri"/>
              <a:cs typeface="B Nazanin" panose="00000400000000000000" pitchFamily="2" charset="-78"/>
            </a:endParaRPr>
          </a:p>
          <a:p>
            <a:pPr marL="0" indent="0">
              <a:buNone/>
            </a:pPr>
            <a:endParaRPr lang="en-US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1786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  <a:noFill/>
          <a:ln>
            <a:noFill/>
          </a:ln>
        </p:spPr>
        <p:txBody>
          <a:bodyPr>
            <a:normAutofit/>
          </a:bodyPr>
          <a:lstStyle/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6076B4"/>
              </a:buClr>
              <a:buSzPct val="70000"/>
              <a:buNone/>
            </a:pPr>
            <a:r>
              <a:rPr lang="fa-IR" sz="3200" dirty="0">
                <a:solidFill>
                  <a:srgbClr val="7030A0"/>
                </a:solidFill>
                <a:cs typeface="B Nazanin" panose="00000400000000000000" pitchFamily="2" charset="-78"/>
              </a:rPr>
              <a:t> </a:t>
            </a:r>
            <a:r>
              <a:rPr lang="fa-IR" sz="2800" dirty="0">
                <a:solidFill>
                  <a:srgbClr val="7030A0"/>
                </a:solidFill>
                <a:latin typeface="Century Schoolbook"/>
                <a:ea typeface="Calibri"/>
                <a:cs typeface="B Nazanin" panose="00000400000000000000" pitchFamily="2" charset="-78"/>
              </a:rPr>
              <a:t>8. عبودیت چطور انسان را می تواند خدایی کند؟</a:t>
            </a:r>
            <a:endParaRPr lang="en-US" sz="2800" dirty="0">
              <a:solidFill>
                <a:srgbClr val="7030A0"/>
              </a:solidFill>
              <a:latin typeface="Century Schoolbook"/>
              <a:ea typeface="Calibri"/>
              <a:cs typeface="B Nazanin" panose="00000400000000000000" pitchFamily="2" charset="-78"/>
            </a:endParaRPr>
          </a:p>
          <a:p>
            <a:pPr lvl="2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6076B4"/>
              </a:buClr>
              <a:buSzPct val="70000"/>
              <a:buFont typeface="Wingdings" pitchFamily="2" charset="2"/>
              <a:buChar char="v"/>
            </a:pPr>
            <a:r>
              <a:rPr lang="fa-IR" sz="2000" dirty="0">
                <a:solidFill>
                  <a:prstClr val="black"/>
                </a:solidFill>
                <a:latin typeface="Century Schoolbook"/>
                <a:ea typeface="Calibri"/>
                <a:cs typeface="B Nazanin" panose="00000400000000000000" pitchFamily="2" charset="-78"/>
              </a:rPr>
              <a:t>با قرب به </a:t>
            </a:r>
            <a:r>
              <a:rPr lang="fa-IR" sz="2000" dirty="0" smtClean="0">
                <a:solidFill>
                  <a:prstClr val="black"/>
                </a:solidFill>
                <a:latin typeface="Century Schoolbook"/>
                <a:ea typeface="Calibri"/>
                <a:cs typeface="B Nazanin" panose="00000400000000000000" pitchFamily="2" charset="-78"/>
              </a:rPr>
              <a:t>خدا</a:t>
            </a:r>
          </a:p>
          <a:p>
            <a:pPr lvl="2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6076B4"/>
              </a:buClr>
              <a:buSzPct val="70000"/>
              <a:buFont typeface="Wingdings" pitchFamily="2" charset="2"/>
              <a:buChar char="v"/>
            </a:pPr>
            <a:endParaRPr lang="en-US" sz="1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800" dirty="0">
                <a:solidFill>
                  <a:srgbClr val="FF0000"/>
                </a:solidFill>
                <a:cs typeface="B Nazanin" panose="00000400000000000000" pitchFamily="2" charset="-78"/>
              </a:rPr>
              <a:t>نکته اول- </a:t>
            </a:r>
            <a:r>
              <a:rPr lang="fa-IR" sz="2800" dirty="0">
                <a:cs typeface="B Nazanin" panose="00000400000000000000" pitchFamily="2" charset="-78"/>
              </a:rPr>
              <a:t>معنای</a:t>
            </a:r>
            <a:r>
              <a:rPr lang="fa-IR" sz="2800" dirty="0">
                <a:solidFill>
                  <a:srgbClr val="00B050"/>
                </a:solidFill>
                <a:cs typeface="B Nazanin" panose="00000400000000000000" pitchFamily="2" charset="-78"/>
              </a:rPr>
              <a:t> «قرب به خدا»</a:t>
            </a:r>
            <a:endParaRPr lang="en-US" sz="2800" dirty="0">
              <a:solidFill>
                <a:srgbClr val="00B050"/>
              </a:solidFill>
              <a:cs typeface="B Nazanin" panose="00000400000000000000" pitchFamily="2" charset="-78"/>
            </a:endParaRPr>
          </a:p>
          <a:p>
            <a:pPr marL="880110" lvl="1" indent="-514350" algn="r" rtl="1">
              <a:buFont typeface="+mj-lt"/>
              <a:buAutoNum type="arabicPeriod"/>
            </a:pPr>
            <a:r>
              <a:rPr lang="fa-IR" sz="2400" dirty="0">
                <a:cs typeface="B Nazanin" panose="00000400000000000000" pitchFamily="2" charset="-78"/>
              </a:rPr>
              <a:t>تقرب مکانی: کاهش فاصله ما با مقصد به لحاظ جغرافیایی (فیزیکی)</a:t>
            </a:r>
            <a:endParaRPr lang="en-US" sz="2400" dirty="0">
              <a:cs typeface="B Nazanin" panose="00000400000000000000" pitchFamily="2" charset="-78"/>
            </a:endParaRPr>
          </a:p>
          <a:p>
            <a:pPr marL="880110" lvl="1" indent="-514350" algn="r" rtl="1">
              <a:buFont typeface="+mj-lt"/>
              <a:buAutoNum type="arabicPeriod"/>
            </a:pPr>
            <a:r>
              <a:rPr lang="fa-IR" sz="2400" dirty="0">
                <a:cs typeface="B Nazanin" panose="00000400000000000000" pitchFamily="2" charset="-78"/>
              </a:rPr>
              <a:t>تقرب مجازی: افزایش محبوبیت و احترام نزد </a:t>
            </a:r>
            <a:r>
              <a:rPr lang="fa-IR" sz="2400" dirty="0" smtClean="0">
                <a:cs typeface="B Nazanin" panose="00000400000000000000" pitchFamily="2" charset="-78"/>
              </a:rPr>
              <a:t>بزرگان</a:t>
            </a:r>
          </a:p>
          <a:p>
            <a:pPr lvl="3" algn="r" rtl="1"/>
            <a:r>
              <a:rPr lang="fa-IR" sz="3200" dirty="0" smtClean="0">
                <a:cs typeface="B Nazanin" panose="00000400000000000000" pitchFamily="2" charset="-78"/>
              </a:rPr>
              <a:t> </a:t>
            </a:r>
            <a:r>
              <a:rPr lang="fa-IR" dirty="0" smtClean="0">
                <a:cs typeface="B Nazanin" panose="00000400000000000000" pitchFamily="2" charset="-78"/>
              </a:rPr>
              <a:t>(مثال </a:t>
            </a:r>
            <a:r>
              <a:rPr lang="fa-IR" dirty="0">
                <a:cs typeface="B Nazanin" panose="00000400000000000000" pitchFamily="2" charset="-78"/>
              </a:rPr>
              <a:t>: ارتباط اویس قرنی با حضرت رسول (صلی الله علیه و آله)</a:t>
            </a:r>
            <a:endParaRPr lang="en-US" dirty="0">
              <a:cs typeface="B Nazanin" panose="00000400000000000000" pitchFamily="2" charset="-78"/>
            </a:endParaRPr>
          </a:p>
          <a:p>
            <a:pPr marL="880110" lvl="1" indent="-514350" algn="r" rtl="1">
              <a:buAutoNum type="arabicPeriod" startAt="3"/>
            </a:pPr>
            <a:r>
              <a:rPr lang="fa-IR" sz="2400" dirty="0" smtClean="0">
                <a:cs typeface="B Nazanin" panose="00000400000000000000" pitchFamily="2" charset="-78"/>
              </a:rPr>
              <a:t>تقرب </a:t>
            </a:r>
            <a:r>
              <a:rPr lang="fa-IR" sz="2400" dirty="0">
                <a:cs typeface="B Nazanin" panose="00000400000000000000" pitchFamily="2" charset="-78"/>
              </a:rPr>
              <a:t>و وجودی: تقرب انسان به </a:t>
            </a:r>
            <a:r>
              <a:rPr lang="fa-IR" sz="2400" dirty="0" smtClean="0">
                <a:cs typeface="B Nazanin" panose="00000400000000000000" pitchFamily="2" charset="-78"/>
              </a:rPr>
              <a:t>خدا</a:t>
            </a:r>
          </a:p>
          <a:p>
            <a:pPr marL="0" lvl="0" indent="0" algn="r" rtl="1">
              <a:buNone/>
            </a:pPr>
            <a:endParaRPr lang="en-US" sz="1600" dirty="0">
              <a:cs typeface="B Nazanin" panose="00000400000000000000" pitchFamily="2" charset="-78"/>
            </a:endParaRPr>
          </a:p>
          <a:p>
            <a:pPr lvl="1" algn="r" rtl="1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fa-IR" sz="2000" dirty="0">
                <a:cs typeface="B Nazanin" panose="00000400000000000000" pitchFamily="2" charset="-78"/>
              </a:rPr>
              <a:t>خداوند به همه مخلوقات متساویا نزدیک است (نزدیک تر از رگ گردن)</a:t>
            </a:r>
            <a:endParaRPr lang="en-US" sz="2000" dirty="0">
              <a:cs typeface="B Nazanin" panose="00000400000000000000" pitchFamily="2" charset="-78"/>
            </a:endParaRPr>
          </a:p>
          <a:p>
            <a:pPr lvl="1" algn="r" rtl="1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fa-IR" sz="2000" dirty="0">
                <a:cs typeface="B Nazanin" panose="00000400000000000000" pitchFamily="2" charset="-78"/>
              </a:rPr>
              <a:t>هر کس به نسبت جایگاه خودش از خدا دور یا به او نزدیک است</a:t>
            </a:r>
            <a:endParaRPr lang="en-US" sz="2000" dirty="0">
              <a:cs typeface="B Nazanin" panose="00000400000000000000" pitchFamily="2" charset="-78"/>
            </a:endParaRPr>
          </a:p>
          <a:p>
            <a:pPr lvl="1" algn="r" rtl="1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fa-IR" sz="2000" dirty="0">
                <a:cs typeface="B Nazanin" panose="00000400000000000000" pitchFamily="2" charset="-78"/>
              </a:rPr>
              <a:t>هر چه کمالات وجودی (علم، تقوا، حلم، حکمت و...) در انسان بیشتر: به خداوند نزدیک تر</a:t>
            </a:r>
            <a:endParaRPr lang="en-US" sz="2000" dirty="0">
              <a:cs typeface="B Nazanin" panose="00000400000000000000" pitchFamily="2" charset="-78"/>
            </a:endParaRPr>
          </a:p>
          <a:p>
            <a:pPr algn="r" rtl="1"/>
            <a:endParaRPr lang="fa-IR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0464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9832" y="1052736"/>
            <a:ext cx="5256584" cy="4442048"/>
          </a:xfrm>
        </p:spPr>
        <p:txBody>
          <a:bodyPr>
            <a:normAutofit/>
          </a:bodyPr>
          <a:lstStyle/>
          <a:p>
            <a:endParaRPr lang="fa-IR" sz="4000" b="1" dirty="0" smtClean="0">
              <a:solidFill>
                <a:schemeClr val="tx1"/>
              </a:solidFill>
              <a:cs typeface="2  Nazanin"/>
            </a:endParaRPr>
          </a:p>
          <a:p>
            <a:r>
              <a:rPr lang="fa-IR" sz="5400" b="0" dirty="0" smtClean="0">
                <a:solidFill>
                  <a:schemeClr val="tx1"/>
                </a:solidFill>
                <a:cs typeface="B Nazanin" panose="00000400000000000000" pitchFamily="2" charset="-78"/>
              </a:rPr>
              <a:t>بسم الله الرحمن الرحیم</a:t>
            </a:r>
            <a:endParaRPr lang="fa-IR" sz="5400" b="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181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507288" cy="5433467"/>
          </a:xfrm>
          <a:noFill/>
          <a:ln>
            <a:noFill/>
          </a:ln>
        </p:spPr>
        <p:txBody>
          <a:bodyPr>
            <a:normAutofit/>
          </a:bodyPr>
          <a:lstStyle/>
          <a:p>
            <a:pPr marL="0" lvl="0" indent="0" algn="r" rtl="1">
              <a:buNone/>
            </a:pPr>
            <a:r>
              <a:rPr lang="fa-IR" dirty="0">
                <a:solidFill>
                  <a:prstClr val="black"/>
                </a:solidFill>
                <a:cs typeface="B Nazanin" panose="00000400000000000000" pitchFamily="2" charset="-78"/>
              </a:rPr>
              <a:t>تکرار عبادت :   تجدید حیات ایمانی:   یاد خدا:  دوری از معصیت :   کنترل منفعت طلبی    : </a:t>
            </a:r>
            <a:r>
              <a:rPr lang="fa-IR" dirty="0" smtClean="0">
                <a:solidFill>
                  <a:prstClr val="black"/>
                </a:solidFill>
                <a:cs typeface="B Nazanin" panose="00000400000000000000" pitchFamily="2" charset="-78"/>
              </a:rPr>
              <a:t> (</a:t>
            </a:r>
            <a:r>
              <a:rPr lang="fa-IR" dirty="0">
                <a:solidFill>
                  <a:prstClr val="black"/>
                </a:solidFill>
                <a:cs typeface="B Nazanin" panose="00000400000000000000" pitchFamily="2" charset="-78"/>
              </a:rPr>
              <a:t>آزادی معنوی) : اخلاق و </a:t>
            </a:r>
            <a:r>
              <a:rPr lang="fa-IR" dirty="0" smtClean="0">
                <a:solidFill>
                  <a:prstClr val="black"/>
                </a:solidFill>
                <a:cs typeface="B Nazanin" panose="00000400000000000000" pitchFamily="2" charset="-78"/>
              </a:rPr>
              <a:t>عدالت</a:t>
            </a:r>
          </a:p>
          <a:p>
            <a:pPr marL="0" lvl="0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marL="0" lvl="0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نکته دوم- </a:t>
            </a:r>
            <a:r>
              <a:rPr lang="fa-IR" sz="2800" dirty="0" smtClean="0">
                <a:cs typeface="B Nazanin" panose="00000400000000000000" pitchFamily="2" charset="-78"/>
              </a:rPr>
              <a:t>معنای </a:t>
            </a:r>
            <a:r>
              <a:rPr lang="fa-IR" sz="28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«عصمت»</a:t>
            </a:r>
            <a:endParaRPr lang="en-US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800" dirty="0">
                <a:cs typeface="B Nazanin" panose="00000400000000000000" pitchFamily="2" charset="-78"/>
              </a:rPr>
              <a:t>[ دیدگاه علامه طباطبایی و شاگردانش درباره عصمت</a:t>
            </a:r>
            <a:r>
              <a:rPr lang="fa-IR" sz="1800" dirty="0" smtClean="0">
                <a:cs typeface="B Nazanin" panose="00000400000000000000" pitchFamily="2" charset="-78"/>
              </a:rPr>
              <a:t>]</a:t>
            </a:r>
          </a:p>
          <a:p>
            <a:pPr marL="0" indent="0" algn="r" rtl="1">
              <a:buNone/>
            </a:pPr>
            <a:endParaRPr lang="en-US" sz="1800" dirty="0">
              <a:cs typeface="B Nazanin" panose="00000400000000000000" pitchFamily="2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fa-IR" dirty="0">
                <a:cs typeface="B Nazanin" panose="00000400000000000000" pitchFamily="2" charset="-78"/>
              </a:rPr>
              <a:t>وجود یک مانع و قوه ای قهری خارج </a:t>
            </a:r>
            <a:r>
              <a:rPr lang="fa-IR" sz="3600" dirty="0" smtClean="0">
                <a:cs typeface="B Nazanin" panose="00000400000000000000" pitchFamily="2" charset="-78"/>
              </a:rPr>
              <a:t> </a:t>
            </a:r>
            <a:r>
              <a:rPr lang="fa-IR" sz="36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≠</a:t>
            </a:r>
            <a:r>
              <a:rPr lang="fa-IR" sz="3600" dirty="0" smtClean="0">
                <a:cs typeface="B Nazanin" panose="00000400000000000000" pitchFamily="2" charset="-78"/>
              </a:rPr>
              <a:t>  </a:t>
            </a:r>
            <a:r>
              <a:rPr lang="fa-IR" dirty="0" smtClean="0">
                <a:cs typeface="B Nazanin" panose="00000400000000000000" pitchFamily="2" charset="-78"/>
              </a:rPr>
              <a:t>فضیلت </a:t>
            </a:r>
            <a:r>
              <a:rPr lang="fa-IR" dirty="0">
                <a:cs typeface="B Nazanin" panose="00000400000000000000" pitchFamily="2" charset="-78"/>
              </a:rPr>
              <a:t>و </a:t>
            </a:r>
            <a:r>
              <a:rPr lang="fa-IR" dirty="0" smtClean="0">
                <a:cs typeface="B Nazanin" panose="00000400000000000000" pitchFamily="2" charset="-78"/>
              </a:rPr>
              <a:t>کمال</a:t>
            </a:r>
            <a:endParaRPr lang="en-US" dirty="0">
              <a:cs typeface="B Nazanin" panose="00000400000000000000" pitchFamily="2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fa-IR" sz="2000" dirty="0">
                <a:cs typeface="B Nazanin" panose="00000400000000000000" pitchFamily="2" charset="-78"/>
              </a:rPr>
              <a:t>نهایت درجه </a:t>
            </a:r>
            <a:r>
              <a:rPr lang="fa-IR" sz="2000" dirty="0" smtClean="0">
                <a:cs typeface="B Nazanin" panose="00000400000000000000" pitchFamily="2" charset="-78"/>
              </a:rPr>
              <a:t>ایمان:  یاد </a:t>
            </a:r>
            <a:r>
              <a:rPr lang="fa-IR" sz="2000" dirty="0">
                <a:cs typeface="B Nazanin" panose="00000400000000000000" pitchFamily="2" charset="-78"/>
              </a:rPr>
              <a:t>خدا (دایم الحضور): عدم انجام </a:t>
            </a:r>
            <a:r>
              <a:rPr lang="fa-IR" sz="2000" dirty="0" smtClean="0">
                <a:cs typeface="B Nazanin" panose="00000400000000000000" pitchFamily="2" charset="-78"/>
              </a:rPr>
              <a:t>معصیت : (انجام هر کار در عین یاد خداوند)</a:t>
            </a:r>
          </a:p>
          <a:p>
            <a:pPr marL="457200" lvl="0" indent="-457200" algn="r" rtl="1">
              <a:buFont typeface="+mj-lt"/>
              <a:buAutoNum type="arabicPeriod"/>
            </a:pPr>
            <a:endParaRPr lang="en-US" sz="2000" dirty="0">
              <a:cs typeface="B Nazanin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تعبیر شهید مطهری درباره معصوم (علیه السلام): </a:t>
            </a:r>
            <a:endParaRPr lang="fa-IR" dirty="0" smtClean="0">
              <a:cs typeface="B Nazanin" panose="00000400000000000000" pitchFamily="2" charset="-78"/>
            </a:endParaRPr>
          </a:p>
          <a:p>
            <a:pPr marL="365760" lvl="1" indent="0" algn="r" rtl="1">
              <a:buNone/>
            </a:pPr>
            <a:r>
              <a:rPr lang="fa-IR" sz="2800" dirty="0" smtClean="0">
                <a:cs typeface="B Nazanin" panose="00000400000000000000" pitchFamily="2" charset="-78"/>
              </a:rPr>
              <a:t>«</a:t>
            </a:r>
            <a:r>
              <a:rPr lang="fa-IR" sz="2800" dirty="0">
                <a:cs typeface="B Nazanin" panose="00000400000000000000" pitchFamily="2" charset="-78"/>
              </a:rPr>
              <a:t>معصوم هیچ وقت فراموش نمی کند که خدایی دارد»</a:t>
            </a:r>
            <a:endParaRPr lang="en-US" sz="28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7161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332656"/>
            <a:ext cx="8568952" cy="6192688"/>
          </a:xfrm>
          <a:noFill/>
          <a:ln>
            <a:noFill/>
          </a:ln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fa-IR" dirty="0" smtClean="0">
                <a:solidFill>
                  <a:srgbClr val="0070C0"/>
                </a:solidFill>
                <a:cs typeface="B Nazanin" panose="00000400000000000000" pitchFamily="2" charset="-78"/>
              </a:rPr>
              <a:t>مراتب عبادت (آثار عبادت)</a:t>
            </a:r>
          </a:p>
          <a:p>
            <a:pPr marL="0" indent="0" algn="ctr" rtl="1">
              <a:buNone/>
            </a:pPr>
            <a:endParaRPr lang="fa-IR" sz="1100" dirty="0" smtClean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6076B4"/>
              </a:buClr>
              <a:buSzPct val="70000"/>
              <a:buNone/>
            </a:pPr>
            <a:r>
              <a:rPr lang="fa-IR" sz="2800" dirty="0">
                <a:solidFill>
                  <a:srgbClr val="7030A0"/>
                </a:solidFill>
                <a:latin typeface="Century Schoolbook"/>
                <a:ea typeface="Calibri"/>
                <a:cs typeface="B Nazanin" panose="00000400000000000000" pitchFamily="2" charset="-78"/>
              </a:rPr>
              <a:t>9. آثار عبودیت چیست؟ </a:t>
            </a:r>
            <a:endParaRPr lang="fa-IR" sz="2800" dirty="0" smtClean="0">
              <a:solidFill>
                <a:srgbClr val="7030A0"/>
              </a:solidFill>
              <a:latin typeface="Century Schoolbook"/>
              <a:ea typeface="Calibri"/>
              <a:cs typeface="B Nazanin" panose="00000400000000000000" pitchFamily="2" charset="-78"/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6076B4"/>
              </a:buClr>
              <a:buSzPct val="70000"/>
              <a:buNone/>
            </a:pPr>
            <a:endParaRPr lang="en-US" sz="100" dirty="0">
              <a:solidFill>
                <a:srgbClr val="7030A0"/>
              </a:solidFill>
              <a:latin typeface="Century Schoolbook"/>
              <a:ea typeface="Calibri"/>
              <a:cs typeface="B Nazanin" panose="00000400000000000000" pitchFamily="2" charset="-78"/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6076B4"/>
              </a:buClr>
              <a:buSzPct val="70000"/>
              <a:buNone/>
            </a:pPr>
            <a:r>
              <a:rPr lang="fa-IR" dirty="0">
                <a:latin typeface="Century Schoolbook"/>
                <a:ea typeface="Calibri"/>
                <a:cs typeface="B Nazanin" panose="00000400000000000000" pitchFamily="2" charset="-78"/>
              </a:rPr>
              <a:t>ایجاد قدرت و تسلط و خداوندگاری در انسان </a:t>
            </a:r>
            <a:r>
              <a:rPr lang="fa-IR" dirty="0" smtClean="0">
                <a:latin typeface="Century Schoolbook"/>
                <a:ea typeface="Calibri"/>
                <a:cs typeface="B Nazanin" panose="00000400000000000000" pitchFamily="2" charset="-78"/>
              </a:rPr>
              <a:t>: دارای </a:t>
            </a:r>
            <a:r>
              <a:rPr lang="fa-IR" dirty="0">
                <a:latin typeface="Century Schoolbook"/>
                <a:ea typeface="Calibri"/>
                <a:cs typeface="B Nazanin" panose="00000400000000000000" pitchFamily="2" charset="-78"/>
              </a:rPr>
              <a:t>مراحلی </a:t>
            </a:r>
            <a:r>
              <a:rPr lang="fa-IR" dirty="0" smtClean="0">
                <a:latin typeface="Century Schoolbook"/>
                <a:ea typeface="Calibri"/>
                <a:cs typeface="B Nazanin" panose="00000400000000000000" pitchFamily="2" charset="-78"/>
              </a:rPr>
              <a:t>است:</a:t>
            </a:r>
            <a:endParaRPr lang="fa-IR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1. اولین </a:t>
            </a:r>
            <a:r>
              <a:rPr lang="fa-IR" sz="2000" dirty="0">
                <a:cs typeface="B Nazanin" panose="00000400000000000000" pitchFamily="2" charset="-78"/>
              </a:rPr>
              <a:t>درجه ربوبیت: </a:t>
            </a:r>
            <a:r>
              <a:rPr lang="fa-IR" sz="2000" dirty="0">
                <a:solidFill>
                  <a:srgbClr val="FF0000"/>
                </a:solidFill>
                <a:cs typeface="B Nazanin" panose="00000400000000000000" pitchFamily="2" charset="-78"/>
              </a:rPr>
              <a:t>تسلط بر نفس </a:t>
            </a:r>
            <a:r>
              <a:rPr lang="fa-IR" sz="2000" dirty="0">
                <a:cs typeface="B Nazanin" panose="00000400000000000000" pitchFamily="2" charset="-78"/>
              </a:rPr>
              <a:t>(اعضاء و جوارح و شهوات و غضب و غیره</a:t>
            </a:r>
            <a:r>
              <a:rPr lang="fa-IR" sz="2000" dirty="0" smtClean="0">
                <a:cs typeface="B Nazanin" panose="00000400000000000000" pitchFamily="2" charset="-78"/>
              </a:rPr>
              <a:t>)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    </a:t>
            </a:r>
            <a:r>
              <a:rPr lang="fa-IR" sz="2000" dirty="0">
                <a:cs typeface="B Nazanin" panose="00000400000000000000" pitchFamily="2" charset="-78"/>
              </a:rPr>
              <a:t>(مفهوم استمداد از نماز و روزه) 	</a:t>
            </a:r>
            <a:endParaRPr lang="fa-IR" sz="2000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en-US" sz="3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2. دومین </a:t>
            </a:r>
            <a:r>
              <a:rPr lang="fa-IR" sz="2000" dirty="0">
                <a:cs typeface="B Nazanin" panose="00000400000000000000" pitchFamily="2" charset="-78"/>
              </a:rPr>
              <a:t>درجه ربوبیت: </a:t>
            </a:r>
            <a:r>
              <a:rPr lang="fa-IR" sz="2000" dirty="0">
                <a:solidFill>
                  <a:srgbClr val="00B050"/>
                </a:solidFill>
                <a:cs typeface="B Nazanin" panose="00000400000000000000" pitchFamily="2" charset="-78"/>
              </a:rPr>
              <a:t>مالک خاطرات نفس بودن </a:t>
            </a:r>
            <a:r>
              <a:rPr lang="fa-IR" sz="2000" dirty="0">
                <a:cs typeface="B Nazanin" panose="00000400000000000000" pitchFamily="2" charset="-78"/>
              </a:rPr>
              <a:t>← ذهن و قوه خیال و تفکر</a:t>
            </a:r>
            <a:endParaRPr lang="en-US" sz="2000" dirty="0">
              <a:cs typeface="B Nazanin" panose="00000400000000000000" pitchFamily="2" charset="-78"/>
            </a:endParaRPr>
          </a:p>
          <a:p>
            <a:pPr lvl="1" algn="r" rtl="1">
              <a:buFont typeface="Arial" panose="020B0604020202020204" pitchFamily="34" charset="0"/>
              <a:buChar char="•"/>
            </a:pPr>
            <a:r>
              <a:rPr lang="fa-IR" sz="2000" dirty="0" smtClean="0">
                <a:cs typeface="B Nazanin" panose="00000400000000000000" pitchFamily="2" charset="-78"/>
              </a:rPr>
              <a:t>حضور </a:t>
            </a:r>
            <a:r>
              <a:rPr lang="fa-IR" sz="2000" dirty="0">
                <a:cs typeface="B Nazanin" panose="00000400000000000000" pitchFamily="2" charset="-78"/>
              </a:rPr>
              <a:t>قلب در </a:t>
            </a:r>
            <a:r>
              <a:rPr lang="fa-IR" sz="2000" dirty="0" smtClean="0">
                <a:cs typeface="B Nazanin" panose="00000400000000000000" pitchFamily="2" charset="-78"/>
              </a:rPr>
              <a:t>نماز</a:t>
            </a:r>
          </a:p>
          <a:p>
            <a:pPr lvl="1" algn="r" rtl="1">
              <a:buFont typeface="Arial" panose="020B0604020202020204" pitchFamily="34" charset="0"/>
              <a:buChar char="•"/>
            </a:pPr>
            <a:endParaRPr lang="en-US" sz="300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3. درجه </a:t>
            </a:r>
            <a:r>
              <a:rPr lang="fa-IR" sz="2000" dirty="0">
                <a:cs typeface="B Nazanin" panose="00000400000000000000" pitchFamily="2" charset="-78"/>
              </a:rPr>
              <a:t>ربوبیت: </a:t>
            </a:r>
            <a:r>
              <a:rPr lang="fa-IR" sz="2000" dirty="0">
                <a:solidFill>
                  <a:srgbClr val="FF0000"/>
                </a:solidFill>
                <a:cs typeface="B Nazanin" panose="00000400000000000000" pitchFamily="2" charset="-78"/>
              </a:rPr>
              <a:t>بی نیاز شدن روح از </a:t>
            </a:r>
            <a:r>
              <a:rPr lang="fa-IR" sz="20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بدن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4. چهارمین </a:t>
            </a:r>
            <a:r>
              <a:rPr lang="fa-IR" sz="2000" dirty="0">
                <a:cs typeface="B Nazanin" panose="00000400000000000000" pitchFamily="2" charset="-78"/>
              </a:rPr>
              <a:t>درجه ربوبیت: </a:t>
            </a:r>
            <a:r>
              <a:rPr lang="fa-IR" sz="2000" dirty="0">
                <a:solidFill>
                  <a:srgbClr val="00B050"/>
                </a:solidFill>
                <a:cs typeface="B Nazanin" panose="00000400000000000000" pitchFamily="2" charset="-78"/>
              </a:rPr>
              <a:t>قدرت بر تصرف بر بدن </a:t>
            </a:r>
            <a:r>
              <a:rPr lang="fa-IR" sz="2000" dirty="0">
                <a:cs typeface="B Nazanin" panose="00000400000000000000" pitchFamily="2" charset="-78"/>
              </a:rPr>
              <a:t>(طی الارض، جلوی نفس کشیدن یا ضربان قلب را گرفتن</a:t>
            </a:r>
            <a:r>
              <a:rPr lang="fa-IR" sz="2000" dirty="0" smtClean="0">
                <a:cs typeface="B Nazanin" panose="00000400000000000000" pitchFamily="2" charset="-78"/>
              </a:rPr>
              <a:t>)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5. پنجمین </a:t>
            </a:r>
            <a:r>
              <a:rPr lang="fa-IR" sz="2000" dirty="0">
                <a:cs typeface="B Nazanin" panose="00000400000000000000" pitchFamily="2" charset="-78"/>
              </a:rPr>
              <a:t>درجه ربوبیت: </a:t>
            </a:r>
            <a:r>
              <a:rPr lang="fa-IR" sz="2000" dirty="0">
                <a:solidFill>
                  <a:srgbClr val="FF0000"/>
                </a:solidFill>
                <a:cs typeface="B Nazanin" panose="00000400000000000000" pitchFamily="2" charset="-78"/>
              </a:rPr>
              <a:t>قدرت بر تصرف در دنیای بیرون </a:t>
            </a:r>
            <a:r>
              <a:rPr lang="fa-IR" sz="2000" dirty="0">
                <a:cs typeface="B Nazanin" panose="00000400000000000000" pitchFamily="2" charset="-78"/>
              </a:rPr>
              <a:t>(تسلط بر جهان تکوین)</a:t>
            </a:r>
            <a:endParaRPr lang="en-US" sz="2000" dirty="0">
              <a:cs typeface="B Nazanin" panose="00000400000000000000" pitchFamily="2" charset="-78"/>
            </a:endParaRPr>
          </a:p>
          <a:p>
            <a:pPr algn="r" rtl="1"/>
            <a:endParaRPr lang="fa-IR" sz="1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47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003232" cy="4873752"/>
          </a:xfrm>
        </p:spPr>
        <p:txBody>
          <a:bodyPr/>
          <a:lstStyle/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6076B4"/>
              </a:buClr>
              <a:buNone/>
            </a:pPr>
            <a:r>
              <a:rPr lang="fa-IR" sz="3200" dirty="0">
                <a:solidFill>
                  <a:srgbClr val="7030A0"/>
                </a:solidFill>
                <a:ea typeface="Calibri"/>
                <a:cs typeface="B Nazanin" panose="00000400000000000000" pitchFamily="2" charset="-78"/>
              </a:rPr>
              <a:t>10. شرط لازم برای حرکت در مسیر عبودیت </a:t>
            </a:r>
            <a:r>
              <a:rPr lang="fa-IR" sz="3200" dirty="0" smtClean="0">
                <a:solidFill>
                  <a:srgbClr val="7030A0"/>
                </a:solidFill>
                <a:ea typeface="Calibri"/>
                <a:cs typeface="B Nazanin" panose="00000400000000000000" pitchFamily="2" charset="-78"/>
              </a:rPr>
              <a:t>چه </a:t>
            </a:r>
            <a:r>
              <a:rPr lang="fa-IR" sz="3200" dirty="0">
                <a:solidFill>
                  <a:srgbClr val="7030A0"/>
                </a:solidFill>
                <a:ea typeface="Calibri"/>
                <a:cs typeface="B Nazanin" panose="00000400000000000000" pitchFamily="2" charset="-78"/>
              </a:rPr>
              <a:t>می باشد</a:t>
            </a:r>
            <a:r>
              <a:rPr lang="fa-IR" sz="3200" dirty="0" smtClean="0">
                <a:solidFill>
                  <a:srgbClr val="7030A0"/>
                </a:solidFill>
                <a:ea typeface="Calibri"/>
                <a:cs typeface="B Nazanin" panose="00000400000000000000" pitchFamily="2" charset="-78"/>
              </a:rPr>
              <a:t>؟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6076B4"/>
              </a:buClr>
              <a:buNone/>
            </a:pPr>
            <a:endParaRPr lang="en-US" dirty="0">
              <a:solidFill>
                <a:srgbClr val="7030A0"/>
              </a:solidFill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>
                <a:srgbClr val="6076B4"/>
              </a:buClr>
              <a:buFont typeface="Wingdings" panose="05000000000000000000" pitchFamily="2" charset="2"/>
              <a:buChar char="ü"/>
            </a:pPr>
            <a:r>
              <a:rPr lang="fa-IR" sz="2400" dirty="0">
                <a:solidFill>
                  <a:prstClr val="black"/>
                </a:solidFill>
                <a:ea typeface="Calibri"/>
                <a:cs typeface="B Nazanin" panose="00000400000000000000" pitchFamily="2" charset="-78"/>
              </a:rPr>
              <a:t>ترک محرمات </a:t>
            </a:r>
            <a:r>
              <a:rPr lang="fa-IR" sz="2400" dirty="0">
                <a:solidFill>
                  <a:prstClr val="black"/>
                </a:solidFill>
                <a:latin typeface="Arial"/>
                <a:ea typeface="Calibri"/>
                <a:cs typeface="B Nazanin" panose="00000400000000000000" pitchFamily="2" charset="-78"/>
              </a:rPr>
              <a:t>+ انجام واجبات</a:t>
            </a:r>
            <a:endParaRPr lang="en-US" sz="2400" dirty="0">
              <a:solidFill>
                <a:prstClr val="black"/>
              </a:solidFill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>
                <a:srgbClr val="6076B4"/>
              </a:buClr>
              <a:buFont typeface="Wingdings" panose="05000000000000000000" pitchFamily="2" charset="2"/>
              <a:buChar char="ü"/>
            </a:pPr>
            <a:r>
              <a:rPr lang="fa-IR" sz="2400" dirty="0">
                <a:solidFill>
                  <a:prstClr val="black"/>
                </a:solidFill>
                <a:latin typeface="Arial"/>
                <a:ea typeface="Calibri"/>
                <a:cs typeface="B Nazanin" panose="00000400000000000000" pitchFamily="2" charset="-78"/>
              </a:rPr>
              <a:t>انسان با آتش گناه نمی تواند پرواز عبودیت داشته باشد</a:t>
            </a:r>
            <a:endParaRPr lang="en-US" sz="2400" dirty="0">
              <a:solidFill>
                <a:prstClr val="black"/>
              </a:solidFill>
              <a:ea typeface="Calibri"/>
              <a:cs typeface="B Nazanin" panose="00000400000000000000" pitchFamily="2" charset="-78"/>
            </a:endParaRPr>
          </a:p>
          <a:p>
            <a:pPr lvl="1" algn="r" rtl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>
                <a:srgbClr val="6076B4"/>
              </a:buClr>
              <a:buFont typeface="Wingdings" panose="05000000000000000000" pitchFamily="2" charset="2"/>
              <a:buChar char="ü"/>
            </a:pPr>
            <a:r>
              <a:rPr lang="fa-IR" sz="2400" dirty="0">
                <a:solidFill>
                  <a:prstClr val="black"/>
                </a:solidFill>
                <a:latin typeface="Arial"/>
                <a:ea typeface="Calibri"/>
                <a:cs typeface="B Nazanin" panose="00000400000000000000" pitchFamily="2" charset="-78"/>
              </a:rPr>
              <a:t>موضوعیت داشتن صورت و شکل عبادات</a:t>
            </a:r>
            <a:endParaRPr lang="en-US" sz="2400" dirty="0">
              <a:solidFill>
                <a:prstClr val="black"/>
              </a:solidFill>
              <a:ea typeface="Calibri"/>
              <a:cs typeface="B Nazanin" panose="00000400000000000000" pitchFamily="2" charset="-78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28683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40352" y="5445224"/>
            <a:ext cx="1008112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19769"/>
            <a:ext cx="8352928" cy="579350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2800" dirty="0" smtClean="0">
                <a:solidFill>
                  <a:srgbClr val="0070C0"/>
                </a:solidFill>
                <a:cs typeface="B Nazanin" panose="00000400000000000000" pitchFamily="2" charset="-78"/>
              </a:rPr>
              <a:t>تکالیف اسلام </a:t>
            </a:r>
          </a:p>
          <a:p>
            <a:pPr marL="0" indent="0" algn="ctr" rtl="1">
              <a:buNone/>
            </a:pPr>
            <a:endParaRPr lang="en-US" sz="500" dirty="0" smtClean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fa-IR" dirty="0" smtClean="0">
                <a:solidFill>
                  <a:srgbClr val="7030A0"/>
                </a:solidFill>
                <a:cs typeface="B Nazanin" panose="00000400000000000000" pitchFamily="2" charset="-78"/>
              </a:rPr>
              <a:t>زندگی دینی داشتن یعنی </a:t>
            </a:r>
            <a:r>
              <a:rPr lang="fa-IR" dirty="0">
                <a:solidFill>
                  <a:srgbClr val="7030A0"/>
                </a:solidFill>
                <a:cs typeface="B Nazanin" panose="00000400000000000000" pitchFamily="2" charset="-78"/>
              </a:rPr>
              <a:t>برقراری تعادل</a:t>
            </a:r>
            <a:r>
              <a:rPr lang="fa-IR" dirty="0" smtClean="0">
                <a:solidFill>
                  <a:srgbClr val="7030A0"/>
                </a:solidFill>
                <a:cs typeface="B Nazanin" panose="00000400000000000000" pitchFamily="2" charset="-78"/>
              </a:rPr>
              <a:t>:</a:t>
            </a:r>
            <a:endParaRPr lang="en-US" dirty="0" smtClean="0">
              <a:solidFill>
                <a:srgbClr val="7030A0"/>
              </a:solidFill>
              <a:cs typeface="B Nazanin" panose="00000400000000000000" pitchFamily="2" charset="-78"/>
            </a:endParaRPr>
          </a:p>
          <a:p>
            <a:pPr lvl="1" algn="r" rtl="1">
              <a:buFont typeface="Wingdings" pitchFamily="2" charset="2"/>
              <a:buChar char="Ø"/>
            </a:pPr>
            <a:r>
              <a:rPr lang="fa-IR" sz="2000" dirty="0" smtClean="0">
                <a:cs typeface="B Nazanin" panose="00000400000000000000" pitchFamily="2" charset="-78"/>
              </a:rPr>
              <a:t>عبادت </a:t>
            </a:r>
            <a:r>
              <a:rPr lang="fa-IR" sz="2000" dirty="0">
                <a:cs typeface="B Nazanin" panose="00000400000000000000" pitchFamily="2" charset="-78"/>
              </a:rPr>
              <a:t>و </a:t>
            </a:r>
            <a:r>
              <a:rPr lang="fa-IR" sz="2000" dirty="0" smtClean="0">
                <a:cs typeface="B Nazanin" panose="00000400000000000000" pitchFamily="2" charset="-78"/>
              </a:rPr>
              <a:t>دعا : </a:t>
            </a:r>
            <a:r>
              <a:rPr lang="fa-IR" sz="2000" dirty="0">
                <a:cs typeface="B Nazanin" panose="00000400000000000000" pitchFamily="2" charset="-78"/>
              </a:rPr>
              <a:t>رابطه ثابت و دایم بنده و خدا</a:t>
            </a:r>
            <a:endParaRPr lang="en-US" sz="2000" dirty="0">
              <a:cs typeface="B Nazanin" panose="00000400000000000000" pitchFamily="2" charset="-78"/>
            </a:endParaRPr>
          </a:p>
          <a:p>
            <a:pPr lvl="1" algn="r" rtl="1">
              <a:buFont typeface="Wingdings" pitchFamily="2" charset="2"/>
              <a:buChar char="Ø"/>
            </a:pPr>
            <a:r>
              <a:rPr lang="fa-IR" sz="2000" dirty="0" smtClean="0">
                <a:cs typeface="B Nazanin" panose="00000400000000000000" pitchFamily="2" charset="-78"/>
              </a:rPr>
              <a:t>اجتماعیات</a:t>
            </a:r>
            <a:r>
              <a:rPr lang="fa-IR" sz="2000" dirty="0">
                <a:cs typeface="B Nazanin" panose="00000400000000000000" pitchFamily="2" charset="-78"/>
              </a:rPr>
              <a:t>: رابطه ثابت و دایم میان فرد و جامعه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>
                <a:cs typeface="B Nazanin" panose="00000400000000000000" pitchFamily="2" charset="-78"/>
              </a:rPr>
              <a:t> </a:t>
            </a:r>
            <a:endParaRPr lang="en-US" sz="900" dirty="0">
              <a:cs typeface="B Nazanin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رابطه عبادت و اجتماع صالح: رابطه دو طرفه آزادی معنوی و آزادی </a:t>
            </a:r>
            <a:r>
              <a:rPr lang="fa-IR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اجتماعی</a:t>
            </a:r>
          </a:p>
          <a:p>
            <a:pPr lvl="0" algn="r" rtl="1">
              <a:buFont typeface="Wingdings" pitchFamily="2" charset="2"/>
              <a:buChar char="q"/>
            </a:pP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بصیرت: انسان را در دو بعد رشد می </a:t>
            </a:r>
            <a:r>
              <a:rPr lang="fa-IR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دهد </a:t>
            </a:r>
          </a:p>
          <a:p>
            <a:pPr marL="0" lvl="0" indent="0" algn="r" rtl="1">
              <a:buNone/>
            </a:pP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 </a:t>
            </a:r>
            <a:r>
              <a:rPr lang="fa-IR" sz="2000" dirty="0" smtClean="0">
                <a:solidFill>
                  <a:prstClr val="black"/>
                </a:solidFill>
                <a:cs typeface="B Nazanin" panose="00000400000000000000" pitchFamily="2" charset="-78"/>
              </a:rPr>
              <a:t>    ( نمونه . الگوی کامل: امیرالمؤمنین : عابدترین و اجتماعی ترین در پرتو بصیرت)</a:t>
            </a:r>
            <a:endParaRPr lang="en-US" sz="20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fa-IR" dirty="0">
                <a:solidFill>
                  <a:prstClr val="black"/>
                </a:solidFill>
                <a:cs typeface="B Nazanin" panose="00000400000000000000" pitchFamily="2" charset="-78"/>
              </a:rPr>
              <a:t>عبادت ◄ </a:t>
            </a: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مرکب انسان برای رسیدن به هدف زندگی (خدایی شدن)</a:t>
            </a:r>
          </a:p>
          <a:p>
            <a:pPr marL="0" lvl="0" indent="0" algn="r" rtl="1">
              <a:buNone/>
            </a:pPr>
            <a:endParaRPr lang="en-US" sz="105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>
              <a:buFont typeface="Wingdings" pitchFamily="2" charset="2"/>
              <a:buChar char="ü"/>
            </a:pPr>
            <a:r>
              <a:rPr lang="fa-IR" dirty="0">
                <a:solidFill>
                  <a:prstClr val="black"/>
                </a:solidFill>
                <a:cs typeface="B Nazanin" panose="00000400000000000000" pitchFamily="2" charset="-78"/>
              </a:rPr>
              <a:t>هم هدف و غایت: اصالت دارد</a:t>
            </a:r>
            <a:endParaRPr lang="en-US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0" algn="r" rtl="1">
              <a:buFont typeface="Wingdings" pitchFamily="2" charset="2"/>
              <a:buChar char="ü"/>
            </a:pPr>
            <a:r>
              <a:rPr lang="fa-IR" dirty="0">
                <a:solidFill>
                  <a:prstClr val="black"/>
                </a:solidFill>
                <a:cs typeface="B Nazanin" panose="00000400000000000000" pitchFamily="2" charset="-78"/>
              </a:rPr>
              <a:t>هم وسیله و ابزار: برنامه تربیتی اسلام از نظر فردی و </a:t>
            </a:r>
            <a:r>
              <a:rPr lang="fa-IR" dirty="0" smtClean="0">
                <a:solidFill>
                  <a:prstClr val="black"/>
                </a:solidFill>
                <a:cs typeface="B Nazanin" panose="00000400000000000000" pitchFamily="2" charset="-78"/>
              </a:rPr>
              <a:t>اجتماعی</a:t>
            </a:r>
            <a:endParaRPr lang="fa-IR" sz="20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fa-IR" sz="2000" dirty="0">
                <a:solidFill>
                  <a:srgbClr val="00B050"/>
                </a:solidFill>
                <a:cs typeface="B Nazanin" panose="00000400000000000000" pitchFamily="2" charset="-78"/>
              </a:rPr>
              <a:t>روح عبادت: یاد خدا</a:t>
            </a:r>
            <a:endParaRPr lang="en-US" sz="2000" dirty="0">
              <a:solidFill>
                <a:srgbClr val="00B050"/>
              </a:solidFill>
              <a:cs typeface="B Nazanin" panose="00000400000000000000" pitchFamily="2" charset="-78"/>
            </a:endParaRPr>
          </a:p>
          <a:p>
            <a:pPr lvl="1" algn="r" rtl="1">
              <a:buFont typeface="Wingdings" pitchFamily="2" charset="2"/>
              <a:buChar char="q"/>
            </a:pP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اقم الصلوه لذکری (طه/14)</a:t>
            </a:r>
            <a:endParaRPr lang="en-US" sz="20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lvl="1" algn="r" rtl="1">
              <a:buFont typeface="Wingdings" pitchFamily="2" charset="2"/>
              <a:buChar char="q"/>
            </a:pP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ان الصلوه تنهی عن الفحشاء و المنکر و لذکر الله اکبر (عنکبوت/45)</a:t>
            </a:r>
            <a:endParaRPr lang="en-US" sz="2000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fa-IR" sz="2000" dirty="0">
                <a:solidFill>
                  <a:prstClr val="black"/>
                </a:solidFill>
                <a:cs typeface="B Nazanin" panose="00000400000000000000" pitchFamily="2" charset="-78"/>
              </a:rPr>
              <a:t>● </a:t>
            </a:r>
            <a:r>
              <a:rPr lang="fa-IR" dirty="0">
                <a:solidFill>
                  <a:prstClr val="black"/>
                </a:solidFill>
                <a:cs typeface="B Nazanin" panose="00000400000000000000" pitchFamily="2" charset="-78"/>
              </a:rPr>
              <a:t>نماز خوان حقیقی و واقعی: گناه نمی کند، دروغ نمی کند، غیبت نمی کند و غیره</a:t>
            </a:r>
            <a:endParaRPr lang="en-US" dirty="0">
              <a:solidFill>
                <a:prstClr val="black"/>
              </a:solidFill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sz="2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852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229600" cy="5791200"/>
          </a:xfr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indent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32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zanin" panose="00000400000000000000" pitchFamily="2" charset="-78"/>
              </a:rPr>
              <a:t>تقوا 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8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تعریف تقوا</a:t>
            </a:r>
            <a:endParaRPr lang="en-US" sz="20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>
                <a:ea typeface="Calibri"/>
                <a:cs typeface="B Nazanin" panose="00000400000000000000" pitchFamily="2" charset="-78"/>
              </a:rPr>
              <a:t>معنای لغوی: </a:t>
            </a:r>
            <a:r>
              <a:rPr lang="fa-IR" sz="2400" dirty="0" smtClean="0">
                <a:ea typeface="Calibri"/>
                <a:cs typeface="B Nazanin" panose="00000400000000000000" pitchFamily="2" charset="-78"/>
              </a:rPr>
              <a:t>       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از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ریشه «وقایه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» یا «وقی»         حفظ و نگهداری</a:t>
            </a:r>
            <a:endParaRPr lang="en-US" sz="1600" dirty="0" smtClean="0"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r>
              <a:rPr lang="fa-IR" sz="2000" dirty="0" smtClean="0">
                <a:ea typeface="Calibri"/>
                <a:cs typeface="B Nazanin" panose="00000400000000000000" pitchFamily="2" charset="-78"/>
              </a:rPr>
              <a:t>	                            متقین: خودنگهداران و نه پرهیزکاران</a:t>
            </a:r>
            <a:r>
              <a:rPr lang="fa-IR" sz="2400" dirty="0" smtClean="0">
                <a:ea typeface="Calibri"/>
                <a:cs typeface="B Nazanin" panose="00000400000000000000" pitchFamily="2" charset="-78"/>
              </a:rPr>
              <a:t> 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endParaRPr lang="en-US" sz="800" dirty="0" smtClean="0"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r>
              <a:rPr lang="fa-IR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معنای اصطلاحی تقوا : </a:t>
            </a:r>
            <a:endParaRPr lang="en-US" sz="18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lvl="1" algn="r" rtl="1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  <a:tabLst>
                <a:tab pos="1152525" algn="l"/>
              </a:tabLst>
            </a:pPr>
            <a:r>
              <a:rPr lang="fa-IR" sz="2000" dirty="0" smtClean="0">
                <a:ea typeface="Calibri"/>
                <a:cs typeface="B Nazanin" panose="00000400000000000000" pitchFamily="2" charset="-78"/>
              </a:rPr>
              <a:t>نگهداشتن خود دانی که حاکم سرزمین وجود ما نشود؛ </a:t>
            </a:r>
          </a:p>
          <a:p>
            <a:pPr lvl="1" algn="r" rtl="1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  <a:tabLst>
                <a:tab pos="1152525" algn="l"/>
              </a:tabLst>
            </a:pPr>
            <a:r>
              <a:rPr lang="fa-IR" sz="2000" dirty="0" smtClean="0">
                <a:ea typeface="Calibri"/>
                <a:cs typeface="B Nazanin" panose="00000400000000000000" pitchFamily="2" charset="-78"/>
              </a:rPr>
              <a:t>مواظبت از گوهر پاکی و بندگی یا خود عالی</a:t>
            </a:r>
            <a:endParaRPr lang="fa-IR" sz="2800" dirty="0" smtClean="0">
              <a:ea typeface="Calibri"/>
              <a:cs typeface="B Nazanin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endParaRPr lang="fa-IR" sz="2400" dirty="0" smtClean="0">
              <a:ea typeface="Calibri"/>
              <a:cs typeface="B Nazanin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r>
              <a:rPr lang="fa-IR" sz="2400" dirty="0" smtClean="0">
                <a:ea typeface="Calibri"/>
                <a:cs typeface="B Nazanin" pitchFamily="2" charset="-78"/>
              </a:rPr>
              <a:t>تقوا                   ترس از خدا و ترک واجتناب </a:t>
            </a:r>
            <a:r>
              <a:rPr lang="fa-IR" sz="2000" dirty="0" smtClean="0">
                <a:ea typeface="Calibri"/>
                <a:cs typeface="B Nazanin" pitchFamily="2" charset="-78"/>
              </a:rPr>
              <a:t>(ترس از عدالت خدا )</a:t>
            </a:r>
            <a:endParaRPr lang="en-US" sz="2000" dirty="0" smtClean="0">
              <a:ea typeface="Calibri"/>
              <a:cs typeface="B Nazanin" pitchFamily="2" charset="-78"/>
            </a:endParaRPr>
          </a:p>
          <a:p>
            <a:pPr marL="0" indent="0" algn="r" rtl="1">
              <a:buNone/>
            </a:pPr>
            <a:r>
              <a:rPr lang="fa-IR" sz="2400" dirty="0" smtClean="0">
                <a:cs typeface="B Nazanin" pitchFamily="2" charset="-78"/>
              </a:rPr>
              <a:t>سبب </a:t>
            </a:r>
            <a:r>
              <a:rPr lang="fa-IR" dirty="0" smtClean="0">
                <a:cs typeface="B Nazanin" panose="00000400000000000000" pitchFamily="2" charset="-78"/>
              </a:rPr>
              <a:t>                  </a:t>
            </a:r>
            <a:r>
              <a:rPr lang="fa-IR" sz="2400" dirty="0" smtClean="0">
                <a:cs typeface="B Nazanin" pitchFamily="2" charset="-78"/>
              </a:rPr>
              <a:t>مسبب                        </a:t>
            </a:r>
            <a:r>
              <a:rPr lang="fa-IR" sz="2000" dirty="0" smtClean="0">
                <a:cs typeface="B Nazanin" pitchFamily="2" charset="-78"/>
              </a:rPr>
              <a:t>ترس از خود گناه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18" name="Notched Right Arrow 17"/>
          <p:cNvSpPr/>
          <p:nvPr/>
        </p:nvSpPr>
        <p:spPr>
          <a:xfrm rot="10800000">
            <a:off x="6777798" y="4797152"/>
            <a:ext cx="914401" cy="121919"/>
          </a:xfrm>
          <a:prstGeom prst="notch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Not Equal 18"/>
          <p:cNvSpPr/>
          <p:nvPr/>
        </p:nvSpPr>
        <p:spPr>
          <a:xfrm flipV="1">
            <a:off x="6779749" y="5013176"/>
            <a:ext cx="914402" cy="304799"/>
          </a:xfrm>
          <a:prstGeom prst="mathNotEqua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8172400" y="5212431"/>
            <a:ext cx="0" cy="3048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084168" y="5191139"/>
            <a:ext cx="0" cy="3048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6720408" y="1714663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101408" y="1714663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6720408" y="2324263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4067944" y="1700808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203848" y="5206048"/>
            <a:ext cx="0" cy="3048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5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45163"/>
          </a:xfr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r>
              <a:rPr lang="fa-IR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اقسام تقوا </a:t>
            </a:r>
            <a:r>
              <a:rPr lang="fa-IR" sz="2400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(دو تقسیم بندی)</a:t>
            </a:r>
            <a:endParaRPr lang="en-US" sz="1800" dirty="0" smtClean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Calibri"/>
                <a:cs typeface="B Nazanin" panose="00000400000000000000" pitchFamily="2" charset="-78"/>
              </a:rPr>
              <a:t>1) تقوای </a:t>
            </a:r>
            <a:r>
              <a:rPr lang="fa-IR" sz="2400" dirty="0">
                <a:solidFill>
                  <a:schemeClr val="tx2">
                    <a:lumMod val="60000"/>
                    <a:lumOff val="40000"/>
                  </a:schemeClr>
                </a:solidFill>
                <a:ea typeface="Calibri"/>
                <a:cs typeface="B Nazanin" panose="00000400000000000000" pitchFamily="2" charset="-78"/>
              </a:rPr>
              <a:t>ضعف             </a:t>
            </a:r>
            <a:r>
              <a:rPr lang="fa-IR" sz="2400" dirty="0">
                <a:ea typeface="Calibri"/>
                <a:cs typeface="B Nazanin" panose="00000400000000000000" pitchFamily="2" charset="-78"/>
              </a:rPr>
              <a:t>منفی: کناره گیری از اجتماع و امور آن، </a:t>
            </a:r>
            <a:r>
              <a:rPr lang="fa-IR" sz="2400" dirty="0" smtClean="0">
                <a:ea typeface="Calibri"/>
                <a:cs typeface="B Nazanin" panose="00000400000000000000" pitchFamily="2" charset="-78"/>
              </a:rPr>
              <a:t> حذف فیزیکی</a:t>
            </a:r>
            <a:endParaRPr lang="en-US" sz="1800" dirty="0" smtClean="0"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r>
              <a:rPr lang="fa-IR" sz="2400" dirty="0">
                <a:ea typeface="Calibri"/>
                <a:cs typeface="B Nazanin" panose="00000400000000000000" pitchFamily="2" charset="-78"/>
              </a:rPr>
              <a:t>                                مثبت: کنار کشیدن جهت کسب آمادگی برای تقوای قوت </a:t>
            </a:r>
            <a:endParaRPr lang="fa-IR" sz="2400" dirty="0" smtClean="0"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r>
              <a:rPr lang="fa-IR" sz="2400" dirty="0" smtClean="0">
                <a:ea typeface="Calibri"/>
                <a:cs typeface="B Nazanin" panose="00000400000000000000" pitchFamily="2" charset="-78"/>
              </a:rPr>
              <a:t>مثال</a:t>
            </a:r>
            <a:r>
              <a:rPr lang="fa-IR" sz="2400" dirty="0">
                <a:ea typeface="Calibri"/>
                <a:cs typeface="B Nazanin" panose="00000400000000000000" pitchFamily="2" charset="-78"/>
              </a:rPr>
              <a:t>: خواجه </a:t>
            </a:r>
            <a:r>
              <a:rPr lang="fa-IR" sz="2400" dirty="0" smtClean="0">
                <a:ea typeface="Calibri"/>
                <a:cs typeface="B Nazanin" panose="00000400000000000000" pitchFamily="2" charset="-78"/>
              </a:rPr>
              <a:t>ربیع،  غار نشینی و اهل کوه شدن</a:t>
            </a:r>
            <a:endParaRPr lang="en-US" sz="1800" dirty="0"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r>
              <a:rPr lang="fa-IR" sz="2400" dirty="0">
                <a:ea typeface="Calibri"/>
                <a:cs typeface="B Nazanin" panose="00000400000000000000" pitchFamily="2" charset="-78"/>
              </a:rPr>
              <a:t> </a:t>
            </a:r>
            <a:r>
              <a:rPr lang="fa-IR" sz="2000" dirty="0" smtClean="0">
                <a:solidFill>
                  <a:srgbClr val="FF0000"/>
                </a:solidFill>
                <a:ea typeface="Calibri"/>
                <a:cs typeface="B Nazanin" panose="00000400000000000000" pitchFamily="2" charset="-78"/>
              </a:rPr>
              <a:t>نکته: 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گاهی شدت و تاثیر خطر زیاد است          اکتفا به تقوای ضعف (حرام) </a:t>
            </a:r>
            <a:endParaRPr lang="en-US" sz="1600" dirty="0"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r>
              <a:rPr lang="fa-IR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Calibri"/>
                <a:cs typeface="B Nazanin" panose="00000400000000000000" pitchFamily="2" charset="-78"/>
              </a:rPr>
              <a:t>2) تقوای </a:t>
            </a:r>
            <a:r>
              <a:rPr lang="fa-IR" sz="2400" dirty="0">
                <a:solidFill>
                  <a:schemeClr val="tx2">
                    <a:lumMod val="60000"/>
                    <a:lumOff val="40000"/>
                  </a:schemeClr>
                </a:solidFill>
                <a:ea typeface="Calibri"/>
                <a:cs typeface="B Nazanin" panose="00000400000000000000" pitchFamily="2" charset="-78"/>
              </a:rPr>
              <a:t>قوت             </a:t>
            </a:r>
            <a:r>
              <a:rPr lang="fa-IR" sz="2000" dirty="0">
                <a:ea typeface="Calibri"/>
                <a:cs typeface="B Nazanin" panose="00000400000000000000" pitchFamily="2" charset="-78"/>
              </a:rPr>
              <a:t>ایجاد ملکه ای درون انسان که انسان را مواظبت می کند </a:t>
            </a:r>
            <a:r>
              <a:rPr lang="fa-IR" sz="2000" dirty="0" smtClean="0">
                <a:ea typeface="Calibri"/>
                <a:cs typeface="B Nazanin" panose="00000400000000000000" pitchFamily="2" charset="-78"/>
              </a:rPr>
              <a:t>که                                                                                    سرزمین جانش در تیررس</a:t>
            </a:r>
            <a:r>
              <a:rPr lang="fa-IR" sz="2000" dirty="0">
                <a:solidFill>
                  <a:prstClr val="black"/>
                </a:solidFill>
                <a:ea typeface="Calibri"/>
                <a:cs typeface="B Nazanin" panose="00000400000000000000" pitchFamily="2" charset="-78"/>
              </a:rPr>
              <a:t> دشمن قرار نگیرد </a:t>
            </a:r>
            <a:endParaRPr lang="fa-IR" sz="2000" dirty="0" smtClean="0">
              <a:solidFill>
                <a:prstClr val="black"/>
              </a:solidFill>
              <a:ea typeface="Calibri"/>
              <a:cs typeface="B Nazanin" panose="00000400000000000000" pitchFamily="2" charset="-78"/>
            </a:endParaRPr>
          </a:p>
          <a:p>
            <a:pPr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  <a:tabLst>
                <a:tab pos="1152525" algn="l"/>
              </a:tabLst>
            </a:pPr>
            <a:r>
              <a:rPr lang="fa-IR" sz="2000" dirty="0" smtClean="0">
                <a:solidFill>
                  <a:prstClr val="black"/>
                </a:solidFill>
                <a:ea typeface="Calibri"/>
                <a:cs typeface="B Nazanin" panose="00000400000000000000" pitchFamily="2" charset="-78"/>
              </a:rPr>
              <a:t>سوء برداشت از تقوا: هر چه کناره گیرتر و گوشه گیرتر، با تقواتر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r>
              <a:rPr lang="fa-IR" sz="2000" dirty="0" smtClean="0">
                <a:solidFill>
                  <a:prstClr val="black"/>
                </a:solidFill>
                <a:ea typeface="Calibri"/>
                <a:cs typeface="B Nazanin" panose="00000400000000000000" pitchFamily="2" charset="-78"/>
              </a:rPr>
              <a:t>در روایت : کن فی الناس و لا تکن معهم 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endParaRPr lang="fa-IR" sz="2400" dirty="0" smtClean="0">
              <a:solidFill>
                <a:prstClr val="black"/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152525" algn="l"/>
              </a:tabLst>
            </a:pPr>
            <a:endParaRPr lang="en-US" sz="1800" dirty="0">
              <a:ea typeface="Calibri"/>
              <a:cs typeface="B Nazanin" panose="00000400000000000000" pitchFamily="2" charset="-78"/>
            </a:endParaRPr>
          </a:p>
          <a:p>
            <a:pPr marL="0" indent="0" algn="r">
              <a:buNone/>
            </a:pPr>
            <a:endParaRPr lang="en-US" dirty="0">
              <a:cs typeface="B Nazanin" panose="00000400000000000000" pitchFamily="2" charset="-78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324600" y="1196752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010400" y="1196752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324600" y="1730152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477000" y="3356992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953000" y="2873152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044447" y="5536942"/>
            <a:ext cx="1676400" cy="8382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fa-IR" b="1" dirty="0">
                <a:solidFill>
                  <a:prstClr val="black"/>
                </a:solidFill>
                <a:cs typeface="B Nazanin" pitchFamily="2" charset="-78"/>
              </a:rPr>
              <a:t>دوره تئوری</a:t>
            </a:r>
          </a:p>
        </p:txBody>
      </p:sp>
      <p:sp>
        <p:nvSpPr>
          <p:cNvPr id="17" name="Oval 16"/>
          <p:cNvSpPr/>
          <p:nvPr/>
        </p:nvSpPr>
        <p:spPr>
          <a:xfrm>
            <a:off x="4372126" y="5204415"/>
            <a:ext cx="1524000" cy="11430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fa-IR" b="1" dirty="0">
                <a:solidFill>
                  <a:prstClr val="black"/>
                </a:solidFill>
                <a:cs typeface="B Nazanin" pitchFamily="2" charset="-78"/>
              </a:rPr>
              <a:t>کارآموزی</a:t>
            </a:r>
          </a:p>
          <a:p>
            <a:pPr algn="ctr" rtl="0"/>
            <a:r>
              <a:rPr lang="fa-IR" b="1" dirty="0">
                <a:solidFill>
                  <a:srgbClr val="FF0000"/>
                </a:solidFill>
                <a:cs typeface="B Nazanin" pitchFamily="2" charset="-78"/>
              </a:rPr>
              <a:t>تقوای ضعف </a:t>
            </a:r>
          </a:p>
        </p:txBody>
      </p:sp>
      <p:sp>
        <p:nvSpPr>
          <p:cNvPr id="18" name="Oval 17"/>
          <p:cNvSpPr/>
          <p:nvPr/>
        </p:nvSpPr>
        <p:spPr>
          <a:xfrm>
            <a:off x="1036903" y="4789431"/>
            <a:ext cx="2209800" cy="156754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r>
              <a:rPr lang="fa-IR" b="1" dirty="0">
                <a:solidFill>
                  <a:prstClr val="black"/>
                </a:solidFill>
                <a:cs typeface="B Nazanin" pitchFamily="2" charset="-78"/>
              </a:rPr>
              <a:t>ورود </a:t>
            </a:r>
            <a:r>
              <a:rPr lang="fa-IR" b="1" dirty="0" smtClean="0">
                <a:solidFill>
                  <a:prstClr val="black"/>
                </a:solidFill>
                <a:cs typeface="B Nazanin" pitchFamily="2" charset="-78"/>
              </a:rPr>
              <a:t>به </a:t>
            </a:r>
            <a:r>
              <a:rPr lang="fa-IR" b="1" dirty="0">
                <a:solidFill>
                  <a:prstClr val="black"/>
                </a:solidFill>
                <a:cs typeface="B Nazanin" pitchFamily="2" charset="-78"/>
              </a:rPr>
              <a:t>کارگاه</a:t>
            </a:r>
          </a:p>
          <a:p>
            <a:pPr algn="ctr"/>
            <a:r>
              <a:rPr lang="fa-IR" b="1" dirty="0">
                <a:solidFill>
                  <a:srgbClr val="FF0000"/>
                </a:solidFill>
                <a:cs typeface="B Nazanin" pitchFamily="2" charset="-78"/>
              </a:rPr>
              <a:t>تقوای قوت</a:t>
            </a:r>
            <a:endParaRPr lang="en-US" b="1" dirty="0">
              <a:solidFill>
                <a:srgbClr val="FF0000"/>
              </a:solidFill>
              <a:cs typeface="B Nazanin" pitchFamily="2" charset="-78"/>
            </a:endParaRPr>
          </a:p>
        </p:txBody>
      </p:sp>
      <p:sp>
        <p:nvSpPr>
          <p:cNvPr id="19" name="Notched Right Arrow 18"/>
          <p:cNvSpPr/>
          <p:nvPr/>
        </p:nvSpPr>
        <p:spPr>
          <a:xfrm rot="10800000">
            <a:off x="6174337" y="5817163"/>
            <a:ext cx="605326" cy="288993"/>
          </a:xfrm>
          <a:prstGeom prst="notched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Notched Right Arrow 19"/>
          <p:cNvSpPr/>
          <p:nvPr/>
        </p:nvSpPr>
        <p:spPr>
          <a:xfrm rot="10800000">
            <a:off x="3484316" y="5585816"/>
            <a:ext cx="609600" cy="288994"/>
          </a:xfrm>
          <a:prstGeom prst="notched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45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6597352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 smtClean="0">
                <a:ea typeface="Calibri"/>
                <a:cs typeface="B Nazanin"/>
              </a:rPr>
              <a:t>1) تقوای </a:t>
            </a:r>
            <a:r>
              <a:rPr lang="fa-IR" sz="2400" dirty="0">
                <a:ea typeface="Calibri"/>
                <a:cs typeface="B Nazanin"/>
              </a:rPr>
              <a:t>عام      </a:t>
            </a:r>
            <a:r>
              <a:rPr lang="fa-IR" sz="2400" dirty="0" smtClean="0">
                <a:ea typeface="Calibri"/>
                <a:cs typeface="B Nazanin"/>
              </a:rPr>
              <a:t>       </a:t>
            </a:r>
            <a:r>
              <a:rPr lang="fa-IR" sz="2400" dirty="0">
                <a:ea typeface="Calibri"/>
                <a:cs typeface="B Nazanin"/>
              </a:rPr>
              <a:t>منبعث از دین نیست یا انتخاب فرد یا جامعه</a:t>
            </a:r>
            <a:endParaRPr lang="en-US" sz="1800" dirty="0">
              <a:ea typeface="Calibri"/>
              <a:cs typeface="Arial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>
                <a:ea typeface="Calibri"/>
                <a:cs typeface="B Nazanin"/>
              </a:rPr>
              <a:t>                </a:t>
            </a:r>
            <a:r>
              <a:rPr lang="fa-IR" sz="2400" dirty="0" smtClean="0">
                <a:ea typeface="Calibri"/>
                <a:cs typeface="B Nazanin"/>
              </a:rPr>
              <a:t>             </a:t>
            </a:r>
            <a:r>
              <a:rPr lang="fa-IR" sz="2400" dirty="0">
                <a:ea typeface="Calibri"/>
                <a:cs typeface="B Nazanin"/>
              </a:rPr>
              <a:t>مثال: رژیم غذایی، تقوای سیاسی یا اجتماعی</a:t>
            </a:r>
            <a:endParaRPr lang="en-US" sz="1800" dirty="0">
              <a:ea typeface="Calibri"/>
              <a:cs typeface="Arial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 smtClean="0">
                <a:ea typeface="Calibri"/>
                <a:cs typeface="B Nazanin"/>
              </a:rPr>
              <a:t>2) تقوای </a:t>
            </a:r>
            <a:r>
              <a:rPr lang="fa-IR" sz="2400" dirty="0">
                <a:ea typeface="Calibri"/>
                <a:cs typeface="B Nazanin"/>
              </a:rPr>
              <a:t>خاص   </a:t>
            </a:r>
            <a:r>
              <a:rPr lang="fa-IR" sz="2400" dirty="0" smtClean="0">
                <a:ea typeface="Calibri"/>
                <a:cs typeface="B Nazanin"/>
              </a:rPr>
              <a:t>        </a:t>
            </a:r>
            <a:r>
              <a:rPr lang="fa-IR" sz="2400" dirty="0">
                <a:ea typeface="Calibri"/>
                <a:cs typeface="B Nazanin"/>
              </a:rPr>
              <a:t>خودنگهداری منبعث از دین</a:t>
            </a:r>
            <a:endParaRPr lang="en-US" sz="1800" dirty="0">
              <a:ea typeface="Calibri"/>
              <a:cs typeface="Arial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>
                <a:ea typeface="Calibri"/>
                <a:cs typeface="B Nazanin"/>
              </a:rPr>
              <a:t>                  </a:t>
            </a:r>
            <a:r>
              <a:rPr lang="fa-IR" sz="2400" dirty="0" smtClean="0">
                <a:ea typeface="Calibri"/>
                <a:cs typeface="B Nazanin"/>
              </a:rPr>
              <a:t>             </a:t>
            </a:r>
            <a:r>
              <a:rPr lang="fa-IR" sz="2200" dirty="0" smtClean="0">
                <a:ea typeface="Calibri"/>
                <a:cs typeface="B Nazanin"/>
              </a:rPr>
              <a:t>نقلی </a:t>
            </a:r>
            <a:r>
              <a:rPr lang="fa-IR" sz="2200" dirty="0">
                <a:ea typeface="Calibri"/>
                <a:cs typeface="B Nazanin"/>
              </a:rPr>
              <a:t>از شیخ رجبعلی </a:t>
            </a:r>
            <a:r>
              <a:rPr lang="fa-IR" sz="2200" dirty="0" smtClean="0">
                <a:ea typeface="Calibri"/>
                <a:cs typeface="B Nazanin"/>
              </a:rPr>
              <a:t>خیاط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fa-IR" sz="2400" dirty="0" smtClean="0">
              <a:ea typeface="Calibri"/>
              <a:cs typeface="B Nazanin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 smtClean="0">
                <a:solidFill>
                  <a:srgbClr val="00B050"/>
                </a:solidFill>
                <a:ea typeface="Calibri"/>
                <a:cs typeface="B Nazanin"/>
              </a:rPr>
              <a:t>اقسام تقوا در یک نگاه: </a:t>
            </a:r>
            <a:endParaRPr lang="en-US" sz="1800" dirty="0">
              <a:solidFill>
                <a:srgbClr val="00B050"/>
              </a:solidFill>
              <a:ea typeface="Calibri"/>
              <a:cs typeface="Arial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>
                <a:ea typeface="Calibri"/>
                <a:cs typeface="B Nazanin"/>
              </a:rPr>
              <a:t> </a:t>
            </a:r>
            <a:endParaRPr lang="en-US" sz="2400" dirty="0">
              <a:ea typeface="Calibri"/>
              <a:cs typeface="Arial"/>
            </a:endParaRPr>
          </a:p>
          <a:p>
            <a:pPr marL="0" indent="0" algn="r">
              <a:buNone/>
            </a:pPr>
            <a:r>
              <a:rPr lang="fa-IR" sz="2000" dirty="0" smtClean="0"/>
              <a:t>                                                                                                     </a:t>
            </a:r>
            <a:r>
              <a:rPr lang="fa-IR" sz="2800" dirty="0" smtClean="0">
                <a:cs typeface="B Nazanin" pitchFamily="2" charset="-78"/>
              </a:rPr>
              <a:t>خاص</a:t>
            </a:r>
          </a:p>
          <a:p>
            <a:pPr marL="0" indent="0" algn="r">
              <a:buNone/>
            </a:pPr>
            <a:endParaRPr lang="fa-IR" sz="2000" dirty="0"/>
          </a:p>
          <a:p>
            <a:pPr marL="0" indent="0" algn="r">
              <a:buNone/>
            </a:pPr>
            <a:endParaRPr lang="fa-IR" sz="2000" dirty="0" smtClean="0"/>
          </a:p>
          <a:p>
            <a:pPr marL="0" indent="0" algn="r">
              <a:buNone/>
            </a:pPr>
            <a:endParaRPr lang="fa-IR" sz="2000" dirty="0"/>
          </a:p>
          <a:p>
            <a:pPr marL="0" indent="0" algn="r">
              <a:buNone/>
            </a:pPr>
            <a:r>
              <a:rPr lang="fa-IR" sz="2000" dirty="0" smtClean="0"/>
              <a:t>                                                                                                      </a:t>
            </a:r>
            <a:r>
              <a:rPr lang="fa-IR" sz="2800" dirty="0" smtClean="0">
                <a:cs typeface="B Nazanin" pitchFamily="2" charset="-78"/>
              </a:rPr>
              <a:t>عام</a:t>
            </a:r>
          </a:p>
          <a:p>
            <a:pPr marL="0" indent="0">
              <a:buNone/>
            </a:pPr>
            <a:endParaRPr lang="fa-IR" sz="2000" dirty="0" smtClean="0"/>
          </a:p>
          <a:p>
            <a:pPr marL="0" indent="0">
              <a:buNone/>
            </a:pPr>
            <a:endParaRPr lang="fa-IR" sz="2000" dirty="0"/>
          </a:p>
          <a:p>
            <a:pPr marL="0" indent="0" algn="r" rtl="1">
              <a:buNone/>
            </a:pPr>
            <a:r>
              <a:rPr lang="fa-IR" sz="2000" dirty="0" smtClean="0"/>
              <a:t>                             </a:t>
            </a:r>
            <a:r>
              <a:rPr lang="fa-IR" sz="2800" dirty="0" smtClean="0">
                <a:cs typeface="B Nazanin" pitchFamily="2" charset="-78"/>
              </a:rPr>
              <a:t>قوت</a:t>
            </a:r>
            <a:r>
              <a:rPr lang="fa-IR" sz="2000" dirty="0" smtClean="0"/>
              <a:t>                                    </a:t>
            </a:r>
            <a:r>
              <a:rPr lang="fa-IR" sz="2800" dirty="0" smtClean="0">
                <a:cs typeface="B Nazanin" pitchFamily="2" charset="-78"/>
              </a:rPr>
              <a:t>ضعف</a:t>
            </a:r>
            <a:endParaRPr lang="en-US" sz="2800" dirty="0">
              <a:cs typeface="B Nazanin" pitchFamily="2" charset="-78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770712" y="491952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380312" y="491952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770712" y="949152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707088" y="1468697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159740" y="1482552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6702540" y="1939752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699792" y="3238500"/>
            <a:ext cx="4800600" cy="2743200"/>
          </a:xfrm>
          <a:prstGeom prst="rect">
            <a:avLst/>
          </a:prstGeom>
          <a:solidFill>
            <a:srgbClr val="DFFAA4"/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a-IR" sz="1600" b="1" dirty="0">
              <a:solidFill>
                <a:prstClr val="black"/>
              </a:solidFill>
              <a:cs typeface="B Nazanin" pitchFamily="2" charset="-78"/>
            </a:endParaRPr>
          </a:p>
          <a:p>
            <a:r>
              <a:rPr lang="fa-IR" sz="1600" b="1" dirty="0">
                <a:solidFill>
                  <a:prstClr val="black"/>
                </a:solidFill>
                <a:cs typeface="B Nazanin" pitchFamily="2" charset="-78"/>
              </a:rPr>
              <a:t>همه کار برای خدا و ملکه درونی           قانون اسلام درونی نشده </a:t>
            </a:r>
          </a:p>
          <a:p>
            <a:r>
              <a:rPr lang="fa-IR" sz="1600" b="1" dirty="0">
                <a:solidFill>
                  <a:prstClr val="black"/>
                </a:solidFill>
                <a:cs typeface="B Nazanin" pitchFamily="2" charset="-78"/>
              </a:rPr>
              <a:t>         </a:t>
            </a:r>
            <a:r>
              <a:rPr lang="fa-IR" b="1" dirty="0">
                <a:solidFill>
                  <a:prstClr val="black"/>
                </a:solidFill>
                <a:cs typeface="B Nazanin" pitchFamily="2" charset="-78"/>
              </a:rPr>
              <a:t>مد نظر اسلام                        </a:t>
            </a:r>
            <a:r>
              <a:rPr lang="fa-IR" sz="1600" b="1" dirty="0">
                <a:solidFill>
                  <a:prstClr val="black"/>
                </a:solidFill>
                <a:cs typeface="B Nazanin" pitchFamily="2" charset="-78"/>
              </a:rPr>
              <a:t> بستن دهان با طناب و غیره</a:t>
            </a:r>
            <a:endParaRPr lang="fa-IR" b="1" dirty="0">
              <a:solidFill>
                <a:prstClr val="black"/>
              </a:solidFill>
              <a:cs typeface="B Nazanin" pitchFamily="2" charset="-78"/>
            </a:endParaRPr>
          </a:p>
          <a:p>
            <a:endParaRPr lang="fa-IR" dirty="0">
              <a:solidFill>
                <a:prstClr val="black"/>
              </a:solidFill>
            </a:endParaRPr>
          </a:p>
          <a:p>
            <a:endParaRPr lang="fa-IR" dirty="0">
              <a:solidFill>
                <a:prstClr val="black"/>
              </a:solidFill>
            </a:endParaRPr>
          </a:p>
          <a:p>
            <a:endParaRPr lang="fa-IR" sz="1600" dirty="0">
              <a:solidFill>
                <a:prstClr val="black"/>
              </a:solidFill>
            </a:endParaRPr>
          </a:p>
          <a:p>
            <a:r>
              <a:rPr lang="fa-IR" sz="1600" b="1" dirty="0">
                <a:solidFill>
                  <a:prstClr val="black"/>
                </a:solidFill>
                <a:cs typeface="B Nazanin" pitchFamily="2" charset="-78"/>
              </a:rPr>
              <a:t>رعایت قوانین راهنمایی و رانندگی            رعایت قوانین راهنمایی و رانندگی بدون پلیس                                از ترس جریمه و پلیس</a:t>
            </a:r>
          </a:p>
          <a:p>
            <a:endParaRPr lang="en-US" sz="1400" b="1" dirty="0">
              <a:solidFill>
                <a:prstClr val="black"/>
              </a:solidFill>
              <a:cs typeface="B Nazanin" pitchFamily="2" charset="-78"/>
            </a:endParaRPr>
          </a:p>
        </p:txBody>
      </p:sp>
      <p:cxnSp>
        <p:nvCxnSpPr>
          <p:cNvPr id="20" name="Straight Connector 19"/>
          <p:cNvCxnSpPr>
            <a:stCxn id="18" idx="3"/>
            <a:endCxn id="18" idx="1"/>
          </p:cNvCxnSpPr>
          <p:nvPr/>
        </p:nvCxnSpPr>
        <p:spPr>
          <a:xfrm flipH="1">
            <a:off x="2699792" y="4610100"/>
            <a:ext cx="48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0"/>
            <a:endCxn id="18" idx="2"/>
          </p:cNvCxnSpPr>
          <p:nvPr/>
        </p:nvCxnSpPr>
        <p:spPr>
          <a:xfrm>
            <a:off x="5100092" y="3238500"/>
            <a:ext cx="0" cy="2743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65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548680"/>
            <a:ext cx="7704856" cy="5256583"/>
          </a:xfrm>
          <a:noFill/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3600" dirty="0">
                <a:cs typeface="2  Nazanin" pitchFamily="2" charset="-78"/>
              </a:rPr>
              <a:t> </a:t>
            </a:r>
            <a:endParaRPr lang="en-US" sz="3600" dirty="0">
              <a:cs typeface="2  Nazanin" pitchFamily="2" charset="-78"/>
            </a:endParaRPr>
          </a:p>
          <a:p>
            <a:pPr marL="0" indent="0" algn="ctr">
              <a:buNone/>
            </a:pPr>
            <a:endParaRPr lang="fa-IR" sz="4800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sz="4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جلسه </a:t>
            </a:r>
            <a:r>
              <a:rPr lang="fa-IR" sz="4800" dirty="0">
                <a:solidFill>
                  <a:schemeClr val="tx1"/>
                </a:solidFill>
                <a:cs typeface="B Nazanin" panose="00000400000000000000" pitchFamily="2" charset="-78"/>
              </a:rPr>
              <a:t>دوم کتاب «آزادی </a:t>
            </a:r>
            <a:r>
              <a:rPr lang="fa-IR" sz="4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بندگی»</a:t>
            </a:r>
          </a:p>
          <a:p>
            <a:pPr marL="0" indent="0" algn="ctr">
              <a:buNone/>
            </a:pPr>
            <a:endParaRPr lang="en-US" sz="4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sz="4800" dirty="0">
                <a:solidFill>
                  <a:schemeClr val="tx1"/>
                </a:solidFill>
                <a:cs typeface="B Nazanin" panose="00000400000000000000" pitchFamily="2" charset="-78"/>
              </a:rPr>
              <a:t>مبحث </a:t>
            </a:r>
            <a:r>
              <a:rPr lang="fa-IR" sz="4800" dirty="0" smtClean="0">
                <a:solidFill>
                  <a:schemeClr val="tx1"/>
                </a:solidFill>
                <a:cs typeface="B Nazanin" panose="00000400000000000000" pitchFamily="2" charset="-78"/>
              </a:rPr>
              <a:t>: هدف زندگی - عبادت </a:t>
            </a:r>
            <a:r>
              <a:rPr lang="fa-IR" sz="4800" dirty="0">
                <a:solidFill>
                  <a:schemeClr val="tx1"/>
                </a:solidFill>
                <a:cs typeface="B Nazanin" panose="00000400000000000000" pitchFamily="2" charset="-78"/>
              </a:rPr>
              <a:t>و دعا</a:t>
            </a:r>
            <a:endParaRPr lang="en-US" sz="4800" dirty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9812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 algn="ctr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fa-IR" sz="4000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آثار تقوا</a:t>
            </a:r>
            <a:r>
              <a:rPr lang="fa-IR" sz="4000" dirty="0" smtClean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:</a:t>
            </a:r>
            <a:endParaRPr lang="en-US" sz="28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dirty="0">
                <a:solidFill>
                  <a:srgbClr val="0070C0"/>
                </a:solidFill>
                <a:ea typeface="Calibri"/>
                <a:cs typeface="B Nazanin" panose="00000400000000000000" pitchFamily="2" charset="-78"/>
              </a:rPr>
              <a:t>در یک نگاه کلی: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آثار عقل در تمام ابعاد سه گانه انسان (سه بعد عقلی، قلبی، بدنی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)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en-US" sz="11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dirty="0">
                <a:solidFill>
                  <a:srgbClr val="00B050"/>
                </a:solidFill>
                <a:ea typeface="Calibri"/>
                <a:cs typeface="B Nazanin" panose="00000400000000000000" pitchFamily="2" charset="-78"/>
              </a:rPr>
              <a:t>الف- آثار تقوا در بعد بدنی: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تقوا و سلامت: سلامت جسمانی و روحی انسان در گرو داشتن تقوا است (مثال بیماری ایدز، مشکلات روانی ناشی از حسادت)</a:t>
            </a:r>
            <a:endParaRPr lang="en-US" sz="2800" dirty="0">
              <a:ea typeface="Calibri"/>
              <a:cs typeface="B Nazanin" panose="00000400000000000000" pitchFamily="2" charset="-78"/>
            </a:endParaRPr>
          </a:p>
          <a:p>
            <a:endParaRPr lang="fa-IR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278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229600" cy="5721499"/>
          </a:xfrm>
        </p:spPr>
        <p:txBody>
          <a:bodyPr>
            <a:noAutofit/>
          </a:bodyPr>
          <a:lstStyle/>
          <a:p>
            <a:pPr marL="0" lvl="0" indent="0" algn="r" rtl="1">
              <a:lnSpc>
                <a:spcPct val="115000"/>
              </a:lnSpc>
              <a:buNone/>
            </a:pPr>
            <a:r>
              <a:rPr lang="fa-IR" dirty="0" smtClean="0">
                <a:solidFill>
                  <a:srgbClr val="00B050"/>
                </a:solidFill>
                <a:ea typeface="Calibri"/>
                <a:cs typeface="B Nazanin"/>
              </a:rPr>
              <a:t>ب) آثار </a:t>
            </a:r>
            <a:r>
              <a:rPr lang="fa-IR" dirty="0">
                <a:solidFill>
                  <a:srgbClr val="00B050"/>
                </a:solidFill>
                <a:ea typeface="Calibri"/>
                <a:cs typeface="B Nazanin"/>
              </a:rPr>
              <a:t>در بعد عقلی: تقوا و روشن بینی و بصیرت: </a:t>
            </a:r>
            <a:r>
              <a:rPr lang="fa-IR" sz="2000" dirty="0" smtClean="0">
                <a:ea typeface="Calibri"/>
                <a:cs typeface="B Nazanin"/>
              </a:rPr>
              <a:t>ان تتقوا الله یجعل لکم فرقانا (فرقان /29)</a:t>
            </a:r>
          </a:p>
          <a:p>
            <a:pPr marL="0" lvl="0" indent="0" algn="r" rtl="1">
              <a:lnSpc>
                <a:spcPct val="115000"/>
              </a:lnSpc>
              <a:buNone/>
            </a:pPr>
            <a:endParaRPr lang="en-US" sz="1100" dirty="0" smtClean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2000" b="1" dirty="0" smtClean="0">
                <a:solidFill>
                  <a:srgbClr val="0070C0"/>
                </a:solidFill>
                <a:ea typeface="Calibri"/>
                <a:cs typeface="B Nazanin"/>
              </a:rPr>
              <a:t>دو </a:t>
            </a:r>
            <a:r>
              <a:rPr lang="fa-IR" sz="2000" b="1" dirty="0">
                <a:solidFill>
                  <a:srgbClr val="0070C0"/>
                </a:solidFill>
                <a:ea typeface="Calibri"/>
                <a:cs typeface="B Nazanin"/>
              </a:rPr>
              <a:t>نوع عقل یا حکمت :</a:t>
            </a:r>
            <a:endParaRPr lang="en-US" dirty="0">
              <a:solidFill>
                <a:srgbClr val="0070C0"/>
              </a:solidFill>
              <a:ea typeface="Calibri"/>
              <a:cs typeface="Arial"/>
            </a:endParaRPr>
          </a:p>
          <a:p>
            <a:pPr lvl="0" algn="r" rtl="1">
              <a:lnSpc>
                <a:spcPct val="115000"/>
              </a:lnSpc>
              <a:buFont typeface="Times New Roman"/>
              <a:buChar char="-"/>
            </a:pPr>
            <a:r>
              <a:rPr lang="fa-IR" sz="1800" b="1" dirty="0">
                <a:ea typeface="Calibri"/>
                <a:cs typeface="B Nazanin"/>
              </a:rPr>
              <a:t>عقل یا حکمت نظری: </a:t>
            </a:r>
            <a:endParaRPr lang="fa-IR" sz="1800" b="1" dirty="0" smtClean="0">
              <a:ea typeface="Calibri"/>
              <a:cs typeface="B Nazanin"/>
            </a:endParaRPr>
          </a:p>
          <a:p>
            <a:pPr marL="365760" lvl="1" indent="0" algn="r" rtl="1">
              <a:lnSpc>
                <a:spcPct val="115000"/>
              </a:lnSpc>
              <a:buNone/>
            </a:pPr>
            <a:r>
              <a:rPr lang="fa-IR" sz="1600" dirty="0" smtClean="0">
                <a:ea typeface="Calibri"/>
                <a:cs typeface="B Nazanin"/>
              </a:rPr>
              <a:t>دانش </a:t>
            </a:r>
            <a:r>
              <a:rPr lang="fa-IR" sz="1600" dirty="0">
                <a:ea typeface="Calibri"/>
                <a:cs typeface="B Nazanin"/>
              </a:rPr>
              <a:t>و علومی که فرا می­گیریم</a:t>
            </a:r>
            <a:r>
              <a:rPr lang="fa-IR" sz="1600" b="1" dirty="0">
                <a:ea typeface="Calibri"/>
                <a:cs typeface="B Nazanin"/>
              </a:rPr>
              <a:t>، </a:t>
            </a:r>
            <a:r>
              <a:rPr lang="fa-IR" sz="1600" dirty="0">
                <a:ea typeface="Calibri"/>
                <a:cs typeface="B Nazanin"/>
              </a:rPr>
              <a:t>مبنای حکمت نظری، همان علوم طبیعی، ریاضیات و فلسفه است.</a:t>
            </a:r>
            <a:r>
              <a:rPr lang="fa-IR" sz="1600" b="1" dirty="0">
                <a:ea typeface="Calibri"/>
                <a:cs typeface="B Nazanin"/>
              </a:rPr>
              <a:t> (هوش انسان درگیر است)</a:t>
            </a:r>
            <a:endParaRPr lang="en-US" sz="1600" dirty="0">
              <a:ea typeface="Calibri"/>
              <a:cs typeface="B Nazanin"/>
            </a:endParaRPr>
          </a:p>
          <a:p>
            <a:pPr lvl="0" algn="r" rtl="1">
              <a:lnSpc>
                <a:spcPct val="115000"/>
              </a:lnSpc>
              <a:buFont typeface="Times New Roman"/>
              <a:buChar char="-"/>
            </a:pPr>
            <a:r>
              <a:rPr lang="fa-IR" sz="1800" b="1" dirty="0">
                <a:ea typeface="Calibri"/>
                <a:cs typeface="B Nazanin"/>
              </a:rPr>
              <a:t>عقل یا حکمت </a:t>
            </a:r>
            <a:r>
              <a:rPr lang="fa-IR" sz="1800" b="1" dirty="0" smtClean="0">
                <a:ea typeface="Calibri"/>
                <a:cs typeface="B Nazanin"/>
              </a:rPr>
              <a:t>عملی:</a:t>
            </a:r>
          </a:p>
          <a:p>
            <a:pPr marL="365760" lvl="1" indent="0" algn="r" rtl="1">
              <a:lnSpc>
                <a:spcPct val="115000"/>
              </a:lnSpc>
              <a:buNone/>
            </a:pPr>
            <a:r>
              <a:rPr lang="fa-IR" sz="1800" dirty="0" smtClean="0">
                <a:ea typeface="Calibri"/>
                <a:cs typeface="B Nazanin"/>
              </a:rPr>
              <a:t>تشخیص </a:t>
            </a:r>
            <a:r>
              <a:rPr lang="fa-IR" sz="1800" dirty="0">
                <a:ea typeface="Calibri"/>
                <a:cs typeface="B Nazanin"/>
              </a:rPr>
              <a:t>خیر و شر، حق و ناحق با ندای </a:t>
            </a:r>
            <a:r>
              <a:rPr lang="fa-IR" sz="1800" b="1" dirty="0">
                <a:ea typeface="Calibri"/>
                <a:cs typeface="B Nazanin"/>
              </a:rPr>
              <a:t>عقل</a:t>
            </a:r>
            <a:r>
              <a:rPr lang="fa-IR" sz="1800" dirty="0">
                <a:ea typeface="Calibri"/>
                <a:cs typeface="B Nazanin"/>
              </a:rPr>
              <a:t> (گناه باعث ضعیف شدن و خنثی شدن اثر عقل می­شود</a:t>
            </a:r>
            <a:r>
              <a:rPr lang="fa-IR" sz="1800" dirty="0" smtClean="0">
                <a:ea typeface="Calibri"/>
                <a:cs typeface="B Nazanin"/>
              </a:rPr>
              <a:t>)</a:t>
            </a:r>
          </a:p>
          <a:p>
            <a:pPr marL="365760" lvl="1" indent="0" algn="r" rtl="1">
              <a:lnSpc>
                <a:spcPct val="115000"/>
              </a:lnSpc>
              <a:buNone/>
            </a:pPr>
            <a:endParaRPr lang="en-US" sz="2000" dirty="0">
              <a:ea typeface="Calibri"/>
              <a:cs typeface="B Nazanin"/>
            </a:endParaRPr>
          </a:p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fa-IR" sz="1800" b="1" dirty="0">
                <a:ea typeface="Calibri"/>
                <a:cs typeface="B Nazanin"/>
              </a:rPr>
              <a:t>(بحث علم مسموع و علم مطبوع در کتاب عقل و علم- داستان مرد بیسواد روستایی)</a:t>
            </a:r>
            <a:endParaRPr lang="en-US" sz="2000" dirty="0">
              <a:ea typeface="Calibri"/>
              <a:cs typeface="Arial"/>
            </a:endParaRP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r>
              <a:rPr lang="fa-IR" sz="1600" dirty="0" smtClean="0">
                <a:ea typeface="Calibri"/>
                <a:cs typeface="B Nazanin"/>
              </a:rPr>
              <a:t> </a:t>
            </a:r>
            <a:r>
              <a:rPr lang="fa-IR" sz="1600" dirty="0">
                <a:ea typeface="Calibri"/>
                <a:cs typeface="B Nazanin"/>
              </a:rPr>
              <a:t>(این را خداوند در اثر تقوا به انسان می­دهد- مثال فرمان امام خمینی در شب 19 بهمن و ایراد آیت ..و طالقانی به ایشان)</a:t>
            </a:r>
            <a:endParaRPr lang="en-US" sz="1800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1800" b="1" dirty="0">
                <a:ea typeface="Calibri"/>
                <a:cs typeface="B Nazanin"/>
              </a:rPr>
              <a:t>عمده تاثیرگذاری تقوا در حکمت عملی است</a:t>
            </a:r>
            <a:r>
              <a:rPr lang="fa-IR" sz="1800" dirty="0">
                <a:ea typeface="Calibri"/>
                <a:cs typeface="B Nazanin"/>
              </a:rPr>
              <a:t>: زیرا تقوا: دشمنِ دشمن عقل است : دشمن هوا و هوس است. </a:t>
            </a:r>
            <a:endParaRPr lang="en-US" sz="2000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1800" b="1" dirty="0">
                <a:ea typeface="Calibri"/>
                <a:cs typeface="B Nazanin"/>
              </a:rPr>
              <a:t>تعریف «بصیرت»: عمل مطابق با خواست مولا، بدون وجود خطاب مستقیم از جانب مولا (مثال خواجه ربیع)</a:t>
            </a:r>
            <a:endParaRPr lang="en-US" sz="2000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fa-IR" sz="1800" dirty="0">
                <a:ea typeface="Calibri"/>
                <a:cs typeface="B Nazanin"/>
              </a:rPr>
              <a:t>(روایت امام علی: انسان سه دسته دوست دارد: صدیقُک، صدیقُ صدیقِک، عدوُّ عدوِّک)</a:t>
            </a:r>
            <a:endParaRPr lang="en-US" sz="2000" dirty="0">
              <a:ea typeface="Calibri"/>
              <a:cs typeface="Arial"/>
            </a:endParaRPr>
          </a:p>
          <a:p>
            <a:endParaRPr lang="fa-IR" sz="1800" dirty="0"/>
          </a:p>
        </p:txBody>
      </p:sp>
    </p:spTree>
    <p:extLst>
      <p:ext uri="{BB962C8B-B14F-4D97-AF65-F5344CB8AC3E}">
        <p14:creationId xmlns:p14="http://schemas.microsoft.com/office/powerpoint/2010/main" val="30195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229600" cy="6480720"/>
          </a:xfrm>
        </p:spPr>
        <p:txBody>
          <a:bodyPr>
            <a:normAutofit fontScale="85000" lnSpcReduction="10000"/>
          </a:bodyPr>
          <a:lstStyle/>
          <a:p>
            <a:pPr marL="0" lvl="0" indent="0" algn="just" rtl="1">
              <a:lnSpc>
                <a:spcPct val="115000"/>
              </a:lnSpc>
              <a:buNone/>
            </a:pPr>
            <a:r>
              <a:rPr lang="fa-IR" b="1" dirty="0" smtClean="0">
                <a:solidFill>
                  <a:srgbClr val="00B050"/>
                </a:solidFill>
                <a:ea typeface="Calibri"/>
                <a:cs typeface="B Nazanin"/>
              </a:rPr>
              <a:t>ج) آثار </a:t>
            </a:r>
            <a:r>
              <a:rPr lang="fa-IR" b="1" dirty="0">
                <a:solidFill>
                  <a:srgbClr val="00B050"/>
                </a:solidFill>
                <a:ea typeface="Calibri"/>
                <a:cs typeface="B Nazanin"/>
              </a:rPr>
              <a:t>تقوا در بعد قلبی: تقوا و تلطیف احساسات:</a:t>
            </a:r>
            <a:r>
              <a:rPr lang="fa-IR" dirty="0">
                <a:solidFill>
                  <a:srgbClr val="00B050"/>
                </a:solidFill>
                <a:ea typeface="Calibri"/>
                <a:cs typeface="B Nazanin"/>
              </a:rPr>
              <a:t> </a:t>
            </a:r>
            <a:endParaRPr lang="fa-IR" dirty="0" smtClean="0">
              <a:solidFill>
                <a:srgbClr val="00B050"/>
              </a:solidFill>
              <a:ea typeface="Calibri"/>
              <a:cs typeface="B Nazanin"/>
            </a:endParaRPr>
          </a:p>
          <a:p>
            <a:pPr marL="0" lvl="0" indent="0" algn="just" rtl="1">
              <a:lnSpc>
                <a:spcPct val="115000"/>
              </a:lnSpc>
              <a:buNone/>
            </a:pPr>
            <a:r>
              <a:rPr lang="fa-IR" dirty="0" smtClean="0">
                <a:ea typeface="Calibri"/>
                <a:cs typeface="B Nazanin"/>
              </a:rPr>
              <a:t>انسانی </a:t>
            </a:r>
            <a:r>
              <a:rPr lang="fa-IR" dirty="0">
                <a:ea typeface="Calibri"/>
                <a:cs typeface="B Nazanin"/>
              </a:rPr>
              <a:t>که خود عالی­اش تقویت گردیده، به مراتب احساسات متعالی­اش بیشتر از انسان­های دیگر است.</a:t>
            </a:r>
            <a:endParaRPr lang="en-US" sz="2800" dirty="0">
              <a:ea typeface="Calibri"/>
              <a:cs typeface="Arial"/>
            </a:endParaRPr>
          </a:p>
          <a:p>
            <a:pPr marL="457200" algn="just" rtl="1">
              <a:lnSpc>
                <a:spcPct val="115000"/>
              </a:lnSpc>
              <a:spcAft>
                <a:spcPts val="0"/>
              </a:spcAft>
            </a:pPr>
            <a:endParaRPr lang="en-US" sz="2800" dirty="0">
              <a:ea typeface="Calibri"/>
              <a:cs typeface="Arial"/>
            </a:endParaRPr>
          </a:p>
          <a:p>
            <a:pPr marL="0" lvl="0" indent="0" algn="just" rtl="1">
              <a:lnSpc>
                <a:spcPct val="115000"/>
              </a:lnSpc>
              <a:buNone/>
            </a:pPr>
            <a:r>
              <a:rPr lang="fa-IR" b="1" dirty="0" smtClean="0">
                <a:solidFill>
                  <a:srgbClr val="00B050"/>
                </a:solidFill>
                <a:ea typeface="Calibri"/>
                <a:cs typeface="B Nazanin"/>
              </a:rPr>
              <a:t>د) تقوا </a:t>
            </a:r>
            <a:r>
              <a:rPr lang="fa-IR" b="1" dirty="0">
                <a:solidFill>
                  <a:srgbClr val="00B050"/>
                </a:solidFill>
                <a:ea typeface="Calibri"/>
                <a:cs typeface="B Nazanin"/>
              </a:rPr>
              <a:t>و نجات از گرفتاری­ها:</a:t>
            </a:r>
            <a:endParaRPr lang="en-US" sz="2800" dirty="0">
              <a:solidFill>
                <a:srgbClr val="00B050"/>
              </a:solidFill>
              <a:ea typeface="Calibri"/>
              <a:cs typeface="Arial"/>
            </a:endParaRPr>
          </a:p>
          <a:p>
            <a:pPr lvl="0" algn="just" rtl="1">
              <a:lnSpc>
                <a:spcPct val="115000"/>
              </a:lnSpc>
              <a:buFont typeface="Times New Roman"/>
              <a:buChar char="-"/>
            </a:pPr>
            <a:r>
              <a:rPr lang="en-US" b="1" dirty="0">
                <a:latin typeface="B Nazanin"/>
                <a:ea typeface="Calibri"/>
                <a:cs typeface="B Nazanin"/>
              </a:rPr>
              <a:t> </a:t>
            </a:r>
            <a:r>
              <a:rPr lang="fa-IR" dirty="0">
                <a:ea typeface="Calibri"/>
                <a:cs typeface="B Nazanin"/>
              </a:rPr>
              <a:t>«و من یتق الله یجعل له مخرجا (طلاق/2)</a:t>
            </a:r>
            <a:endParaRPr lang="en-US" sz="2800" dirty="0">
              <a:ea typeface="Calibri"/>
              <a:cs typeface="B Nazanin"/>
            </a:endParaRPr>
          </a:p>
          <a:p>
            <a:pPr lvl="0" algn="just" rtl="1">
              <a:lnSpc>
                <a:spcPct val="115000"/>
              </a:lnSpc>
              <a:spcAft>
                <a:spcPts val="1000"/>
              </a:spcAft>
              <a:buFont typeface="Times New Roman"/>
              <a:buChar char="-"/>
            </a:pPr>
            <a:r>
              <a:rPr lang="fa-IR" b="1" dirty="0">
                <a:ea typeface="Calibri"/>
                <a:cs typeface="B Nazanin"/>
              </a:rPr>
              <a:t>خطبه 181 نهج البلاغه: «و اعلموا انه من یتق الله یجعل له مخرجا من الفتن و نورا من الظلم</a:t>
            </a:r>
            <a:r>
              <a:rPr lang="fa-IR" b="1" dirty="0" smtClean="0">
                <a:ea typeface="Calibri"/>
                <a:cs typeface="B Nazanin"/>
              </a:rPr>
              <a:t>...»</a:t>
            </a:r>
          </a:p>
          <a:p>
            <a:pPr lvl="0" algn="just" rtl="1">
              <a:lnSpc>
                <a:spcPct val="115000"/>
              </a:lnSpc>
              <a:spcAft>
                <a:spcPts val="1000"/>
              </a:spcAft>
              <a:buFont typeface="Times New Roman"/>
              <a:buChar char="-"/>
            </a:pPr>
            <a:endParaRPr lang="en-US" sz="2800" dirty="0">
              <a:ea typeface="Calibri"/>
              <a:cs typeface="B Nazanin"/>
            </a:endParaRPr>
          </a:p>
          <a:p>
            <a:pPr marL="228600" algn="just" rtl="1">
              <a:lnSpc>
                <a:spcPct val="115000"/>
              </a:lnSpc>
              <a:spcAft>
                <a:spcPts val="1000"/>
              </a:spcAft>
            </a:pPr>
            <a:r>
              <a:rPr lang="fa-IR" dirty="0">
                <a:ea typeface="Calibri"/>
                <a:cs typeface="B Nazanin"/>
              </a:rPr>
              <a:t>گرفتاری­­ها و مضایق دو دسته­اند: ناخواسته و خودخواسته</a:t>
            </a:r>
            <a:endParaRPr lang="en-US" sz="2800" dirty="0">
              <a:ea typeface="Calibri"/>
              <a:cs typeface="Arial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fa-IR" dirty="0">
                <a:ea typeface="Calibri"/>
                <a:cs typeface="B Nazanin"/>
              </a:rPr>
              <a:t>نکته: تقوا ما را حفظ می­کند یا ما تقوا را حفظ می­کنیم: رابطۀ دو سویه (داستان حاج آقا رحیم و سید جمال: موقع سفر حج در گوشم گفت آقا رحیم برو تو را به خدا سپردم، رفتم دوباره صدایم کرد و بازگشتم و گفت: نزدیک بیا گوشم را جلو بردم و فرمود: «خدا را هم بع تو سپردم»، یعنی خدا را مواظبت کنید و مراقبت کنید و این آقا رحیم می­گوید در تمام طول سفر، کانه خدا را حاضر و ناظر می­دیدم)</a:t>
            </a:r>
            <a:endParaRPr lang="en-US" sz="2800" dirty="0">
              <a:ea typeface="Calibri"/>
              <a:cs typeface="Arial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fa-IR" b="1" dirty="0" smtClean="0">
                <a:ea typeface="Calibri"/>
                <a:cs typeface="B Nazanin"/>
              </a:rPr>
              <a:t>نمونه </a:t>
            </a:r>
            <a:r>
              <a:rPr lang="fa-IR" b="1" dirty="0">
                <a:ea typeface="Calibri"/>
                <a:cs typeface="B Nazanin"/>
              </a:rPr>
              <a:t>عملی تقوا: تقوای گفتاری</a:t>
            </a:r>
            <a:r>
              <a:rPr lang="fa-IR" dirty="0">
                <a:ea typeface="Calibri"/>
                <a:cs typeface="B Nazanin"/>
              </a:rPr>
              <a:t> یا ایها الذین آمنوا اتقوا الله و قولوا قولا سدیدا (احزاب /70)</a:t>
            </a:r>
            <a:endParaRPr lang="en-US" sz="2800" dirty="0">
              <a:ea typeface="Calibri"/>
              <a:cs typeface="Arial"/>
            </a:endParaRPr>
          </a:p>
          <a:p>
            <a:pPr algn="just"/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8168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8229600" cy="6597352"/>
          </a:xfrm>
        </p:spPr>
        <p:txBody>
          <a:bodyPr>
            <a:normAutofit/>
          </a:bodyPr>
          <a:lstStyle/>
          <a:p>
            <a:pPr marL="0" indent="0" algn="just" rtl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a-IR" dirty="0">
                <a:solidFill>
                  <a:srgbClr val="00B050"/>
                </a:solidFill>
                <a:latin typeface="Cambria"/>
                <a:ea typeface="Times New Roman"/>
                <a:cs typeface="B Nazanin" panose="00000400000000000000" pitchFamily="2" charset="-78"/>
              </a:rPr>
              <a:t>نکات تکمیلی از دیدگاه آیت الله جوادی آملی</a:t>
            </a:r>
            <a:endParaRPr lang="en-US" sz="2800" dirty="0">
              <a:solidFill>
                <a:srgbClr val="00B050"/>
              </a:solidFill>
              <a:ea typeface="Calibri"/>
              <a:cs typeface="B Nazanin" panose="00000400000000000000" pitchFamily="2" charset="-78"/>
            </a:endParaRPr>
          </a:p>
          <a:p>
            <a:pPr marL="0" indent="0" algn="just" rtl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a-IR" sz="2800" dirty="0">
                <a:solidFill>
                  <a:srgbClr val="0070C0"/>
                </a:solidFill>
                <a:latin typeface="Cambria"/>
                <a:ea typeface="Times New Roman"/>
                <a:cs typeface="B Nazanin" panose="00000400000000000000" pitchFamily="2" charset="-78"/>
              </a:rPr>
              <a:t>1.تقوا: </a:t>
            </a:r>
            <a:r>
              <a:rPr lang="fa-IR" sz="2000" dirty="0">
                <a:latin typeface="Cambria"/>
                <a:ea typeface="Times New Roman"/>
                <a:cs typeface="B Nazanin" panose="00000400000000000000" pitchFamily="2" charset="-78"/>
              </a:rPr>
              <a:t>به منزله نیروی ترمز برای انسان 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0" indent="0" algn="just" rtl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a-IR" sz="2000" dirty="0">
                <a:latin typeface="Cambria"/>
                <a:ea typeface="Times New Roman"/>
                <a:cs typeface="B Nazanin" panose="00000400000000000000" pitchFamily="2" charset="-78"/>
              </a:rPr>
              <a:t>«انسان نيز موجودي متحرک است که حياتش حرکت وي است. در اين مسير مهلکه‌هايي وجود دارد که او براي حرکت در آن ناچار به داشتن کنترل‌کننده و بازدارنده است.... اين نيروي نگه‌دارنده را اصطلاحاً تقوا مي‌دانند که براي افراد مختلف گونه‌گون است.»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0" indent="0" algn="just" rtl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a-IR" sz="2800" dirty="0">
                <a:solidFill>
                  <a:srgbClr val="0070C0"/>
                </a:solidFill>
                <a:latin typeface="Cambria"/>
                <a:ea typeface="Times New Roman"/>
                <a:cs typeface="B Nazanin" panose="00000400000000000000" pitchFamily="2" charset="-78"/>
              </a:rPr>
              <a:t>2.عصمت: </a:t>
            </a:r>
            <a:r>
              <a:rPr lang="fa-IR" sz="2000" dirty="0">
                <a:latin typeface="Cambria"/>
                <a:ea typeface="Times New Roman"/>
                <a:cs typeface="B Nazanin" panose="00000400000000000000" pitchFamily="2" charset="-78"/>
              </a:rPr>
              <a:t>بالاترین مرتبه تقوا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0" indent="0" algn="just" rtl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a-IR" sz="2000" dirty="0">
                <a:latin typeface="Cambria"/>
                <a:ea typeface="Times New Roman"/>
                <a:cs typeface="B Nazanin" panose="00000400000000000000" pitchFamily="2" charset="-78"/>
              </a:rPr>
              <a:t> استاد جوادي آملي درباره عظمت اين ملکه قدسيه معتقدند كه حتي ملکه عصمت نيز مرتبه نهايي و عالي‌ترين مرحله ملکه تقوا است و نه چيزي جداي از آن.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0" indent="0" algn="just" rtl="1">
              <a:lnSpc>
                <a:spcPct val="115000"/>
              </a:lnSpc>
              <a:spcBef>
                <a:spcPts val="1000"/>
              </a:spcBef>
              <a:buNone/>
            </a:pPr>
            <a:r>
              <a:rPr lang="fa-IR" sz="2000" dirty="0">
                <a:solidFill>
                  <a:srgbClr val="0070C0"/>
                </a:solidFill>
                <a:latin typeface="Cambria"/>
                <a:ea typeface="Times New Roman"/>
                <a:cs typeface="B Nazanin" panose="00000400000000000000" pitchFamily="2" charset="-78"/>
              </a:rPr>
              <a:t>3</a:t>
            </a:r>
            <a:r>
              <a:rPr lang="fa-IR" dirty="0">
                <a:solidFill>
                  <a:srgbClr val="0070C0"/>
                </a:solidFill>
                <a:latin typeface="Cambria"/>
                <a:ea typeface="Times New Roman"/>
                <a:cs typeface="B Nazanin" panose="00000400000000000000" pitchFamily="2" charset="-78"/>
              </a:rPr>
              <a:t>.مراتب تقوا     </a:t>
            </a:r>
            <a:r>
              <a:rPr lang="fa-IR" dirty="0" smtClean="0">
                <a:solidFill>
                  <a:srgbClr val="0070C0"/>
                </a:solidFill>
                <a:latin typeface="Cambria"/>
                <a:ea typeface="Times New Roman"/>
                <a:cs typeface="B Nazanin" panose="00000400000000000000" pitchFamily="2" charset="-78"/>
              </a:rPr>
              <a:t> </a:t>
            </a:r>
            <a:r>
              <a:rPr lang="fa-IR" sz="2000" dirty="0">
                <a:latin typeface="Cambria"/>
                <a:ea typeface="Times New Roman"/>
                <a:cs typeface="B Nazanin" panose="00000400000000000000" pitchFamily="2" charset="-78"/>
              </a:rPr>
              <a:t>عام: پرهیز از محرمات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0" indent="0" algn="just" rtl="1">
              <a:lnSpc>
                <a:spcPct val="115000"/>
              </a:lnSpc>
              <a:spcBef>
                <a:spcPts val="1000"/>
              </a:spcBef>
              <a:buNone/>
            </a:pPr>
            <a:r>
              <a:rPr lang="fa-IR" sz="2000" dirty="0">
                <a:latin typeface="Cambria"/>
                <a:ea typeface="Times New Roman"/>
                <a:cs typeface="B Nazanin" panose="00000400000000000000" pitchFamily="2" charset="-78"/>
              </a:rPr>
              <a:t>            </a:t>
            </a:r>
            <a:r>
              <a:rPr lang="fa-IR" sz="2000" dirty="0" smtClean="0">
                <a:latin typeface="Cambria"/>
                <a:ea typeface="Times New Roman"/>
                <a:cs typeface="B Nazanin" panose="00000400000000000000" pitchFamily="2" charset="-78"/>
              </a:rPr>
              <a:t>             </a:t>
            </a:r>
            <a:r>
              <a:rPr lang="fa-IR" sz="2000" dirty="0">
                <a:latin typeface="Cambria"/>
                <a:ea typeface="Times New Roman"/>
                <a:cs typeface="B Nazanin" panose="00000400000000000000" pitchFamily="2" charset="-78"/>
              </a:rPr>
              <a:t>خاص: اجتناب از مشتبهات</a:t>
            </a:r>
            <a:endParaRPr lang="en-US" dirty="0">
              <a:ea typeface="Calibri"/>
              <a:cs typeface="B Nazanin" panose="00000400000000000000" pitchFamily="2" charset="-78"/>
            </a:endParaRPr>
          </a:p>
          <a:p>
            <a:pPr marL="0" indent="0" algn="just" rtl="1">
              <a:lnSpc>
                <a:spcPct val="115000"/>
              </a:lnSpc>
              <a:spcBef>
                <a:spcPts val="1000"/>
              </a:spcBef>
              <a:buNone/>
            </a:pPr>
            <a:r>
              <a:rPr lang="fa-IR" sz="2000" dirty="0">
                <a:latin typeface="Cambria"/>
                <a:ea typeface="Times New Roman"/>
                <a:cs typeface="B Nazanin" panose="00000400000000000000" pitchFamily="2" charset="-78"/>
              </a:rPr>
              <a:t>             </a:t>
            </a:r>
            <a:r>
              <a:rPr lang="fa-IR" sz="2000" dirty="0" smtClean="0">
                <a:latin typeface="Cambria"/>
                <a:ea typeface="Times New Roman"/>
                <a:cs typeface="B Nazanin" panose="00000400000000000000" pitchFamily="2" charset="-78"/>
              </a:rPr>
              <a:t>            </a:t>
            </a:r>
            <a:r>
              <a:rPr lang="fa-IR" sz="2000" dirty="0">
                <a:latin typeface="Cambria"/>
                <a:ea typeface="Times New Roman"/>
                <a:cs typeface="B Nazanin" panose="00000400000000000000" pitchFamily="2" charset="-78"/>
              </a:rPr>
              <a:t>اخص: دوری از مباحات به دلیل اشتغال به واجبات و </a:t>
            </a:r>
            <a:r>
              <a:rPr lang="fa-IR" sz="2000" dirty="0" smtClean="0">
                <a:latin typeface="Cambria"/>
                <a:ea typeface="Times New Roman"/>
                <a:cs typeface="B Nazanin" panose="00000400000000000000" pitchFamily="2" charset="-78"/>
              </a:rPr>
              <a:t>مستحبات</a:t>
            </a:r>
          </a:p>
          <a:p>
            <a:pPr marL="0" indent="0" algn="just" rtl="1">
              <a:lnSpc>
                <a:spcPct val="115000"/>
              </a:lnSpc>
              <a:spcBef>
                <a:spcPts val="1000"/>
              </a:spcBef>
              <a:buNone/>
            </a:pPr>
            <a:endParaRPr lang="en-US" sz="1200" dirty="0">
              <a:ea typeface="Calibri"/>
              <a:cs typeface="B Nazanin" panose="00000400000000000000" pitchFamily="2" charset="-78"/>
            </a:endParaRPr>
          </a:p>
          <a:p>
            <a:pPr marL="0" indent="0" rtl="1">
              <a:spcAft>
                <a:spcPts val="0"/>
              </a:spcAft>
              <a:buNone/>
            </a:pPr>
            <a:r>
              <a:rPr lang="ar-SA" sz="1800" dirty="0" smtClean="0">
                <a:latin typeface="B Lotus"/>
                <a:ea typeface="Times New Roman"/>
                <a:cs typeface="B Nazanin" panose="00000400000000000000" pitchFamily="2" charset="-78"/>
              </a:rPr>
              <a:t>ادب </a:t>
            </a:r>
            <a:r>
              <a:rPr lang="ar-SA" sz="1800" dirty="0">
                <a:latin typeface="B Lotus"/>
                <a:ea typeface="Times New Roman"/>
                <a:cs typeface="B Nazanin" panose="00000400000000000000" pitchFamily="2" charset="-78"/>
              </a:rPr>
              <a:t>فناي مقربان، ج 1، ص 389.</a:t>
            </a:r>
            <a:endParaRPr lang="en-US" sz="1800" dirty="0">
              <a:latin typeface="Times New Roman"/>
              <a:ea typeface="Times New Roman"/>
              <a:cs typeface="B Nazanin" panose="00000400000000000000" pitchFamily="2" charset="-78"/>
            </a:endParaRPr>
          </a:p>
          <a:p>
            <a:pPr marL="0" indent="0" algn="just">
              <a:buNone/>
            </a:pPr>
            <a:endParaRPr lang="fa-IR" sz="2000" dirty="0">
              <a:cs typeface="B Nazanin" panose="00000400000000000000" pitchFamily="2" charset="-78"/>
            </a:endParaRPr>
          </a:p>
        </p:txBody>
      </p:sp>
      <p:sp>
        <p:nvSpPr>
          <p:cNvPr id="4" name="Right Bracket 3"/>
          <p:cNvSpPr/>
          <p:nvPr/>
        </p:nvSpPr>
        <p:spPr>
          <a:xfrm>
            <a:off x="7020272" y="4365104"/>
            <a:ext cx="144016" cy="1008112"/>
          </a:xfrm>
          <a:prstGeom prst="righ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3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363272" cy="5793507"/>
          </a:xfrm>
        </p:spPr>
        <p:txBody>
          <a:bodyPr>
            <a:normAutofit/>
          </a:bodyPr>
          <a:lstStyle/>
          <a:p>
            <a:pPr marL="0" indent="0" algn="ctr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fa-IR" sz="3600" dirty="0">
                <a:solidFill>
                  <a:srgbClr val="00B050"/>
                </a:solidFill>
                <a:ea typeface="Calibri"/>
                <a:cs typeface="B Nazanin"/>
              </a:rPr>
              <a:t>آثار ایمان: </a:t>
            </a:r>
            <a:endParaRPr lang="fa-IR" sz="3600" dirty="0" smtClean="0">
              <a:solidFill>
                <a:srgbClr val="00B050"/>
              </a:solidFill>
              <a:ea typeface="Calibri"/>
              <a:cs typeface="B Nazanin"/>
            </a:endParaRPr>
          </a:p>
          <a:p>
            <a:pPr marL="0" indent="0" algn="ctr" rtl="1">
              <a:lnSpc>
                <a:spcPct val="115000"/>
              </a:lnSpc>
              <a:spcAft>
                <a:spcPts val="1000"/>
              </a:spcAft>
              <a:buNone/>
            </a:pPr>
            <a:endParaRPr lang="en-US" sz="100" dirty="0">
              <a:solidFill>
                <a:srgbClr val="00B050"/>
              </a:solidFill>
              <a:ea typeface="Calibri"/>
              <a:cs typeface="Arial"/>
            </a:endParaRPr>
          </a:p>
          <a:p>
            <a:pPr lvl="0" algn="r" rtl="1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>
                <a:ea typeface="Calibri"/>
                <a:cs typeface="B Nazanin"/>
              </a:rPr>
              <a:t>ایمان، پشتوانۀ اخلاق و عدالت</a:t>
            </a:r>
            <a:endParaRPr lang="en-US" sz="2800" dirty="0">
              <a:ea typeface="Calibri"/>
              <a:cs typeface="Arial"/>
            </a:endParaRPr>
          </a:p>
          <a:p>
            <a:pPr marL="662940" lvl="1" indent="-342900" algn="just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fa-IR" sz="2000" dirty="0">
                <a:ea typeface="Calibri"/>
                <a:cs typeface="B Nazanin"/>
              </a:rPr>
              <a:t>نکته: اخلاق و عدالت در صورتی تضمین می­شود که منفعت طلبی افراد از درون کنترل شود (آزادی معنوی)، و این زمانی محقق می­شود که اخلاق و عدالت جنبه تقدس پیدا کند و فقط در گرو تجدید ایمان به منشا همه قداست­ها (خداوند) (در اثر عبودیت) است که این امر محقق می­شود.</a:t>
            </a:r>
            <a:endParaRPr lang="en-US" sz="2800" dirty="0">
              <a:ea typeface="Calibri"/>
              <a:cs typeface="Arial"/>
            </a:endParaRPr>
          </a:p>
          <a:p>
            <a:pPr lvl="0" algn="r" rtl="1">
              <a:lnSpc>
                <a:spcPct val="150000"/>
              </a:lnSpc>
              <a:buFont typeface="+mj-lt"/>
              <a:buAutoNum type="arabicPeriod"/>
            </a:pPr>
            <a:r>
              <a:rPr lang="fa-IR" dirty="0">
                <a:ea typeface="Calibri"/>
                <a:cs typeface="B Nazanin"/>
              </a:rPr>
              <a:t>سلامت جسم و جان: تنها عامل نشاط حقیقی، ایمان است</a:t>
            </a:r>
            <a:endParaRPr lang="en-US" sz="2800" dirty="0">
              <a:ea typeface="Calibri"/>
              <a:cs typeface="Arial"/>
            </a:endParaRPr>
          </a:p>
          <a:p>
            <a:pPr lvl="0" algn="r" rtl="1">
              <a:lnSpc>
                <a:spcPct val="150000"/>
              </a:lnSpc>
              <a:buFont typeface="+mj-lt"/>
              <a:buAutoNum type="arabicPeriod"/>
            </a:pPr>
            <a:r>
              <a:rPr lang="fa-IR" dirty="0">
                <a:ea typeface="Calibri"/>
                <a:cs typeface="B Nazanin"/>
              </a:rPr>
              <a:t>انطباق با محیط (رابطه با دو سویه جامعه صالح و فرد صالح)</a:t>
            </a:r>
            <a:endParaRPr lang="en-US" sz="2800" dirty="0">
              <a:ea typeface="Calibri"/>
              <a:cs typeface="Arial"/>
            </a:endParaRPr>
          </a:p>
          <a:p>
            <a:pPr lvl="0" algn="r" rtl="1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>
                <a:ea typeface="Calibri"/>
                <a:cs typeface="B Nazanin"/>
              </a:rPr>
              <a:t>تسط بر نفس (خود کنترلی فراتر از مفهوم دینی)</a:t>
            </a:r>
            <a:endParaRPr lang="en-US" sz="28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206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9832" y="1052736"/>
            <a:ext cx="5256584" cy="4442048"/>
          </a:xfrm>
        </p:spPr>
        <p:txBody>
          <a:bodyPr>
            <a:normAutofit/>
          </a:bodyPr>
          <a:lstStyle/>
          <a:p>
            <a:endParaRPr lang="fa-IR" sz="4000" b="1" dirty="0" smtClean="0">
              <a:solidFill>
                <a:schemeClr val="tx1"/>
              </a:solidFill>
              <a:cs typeface="2  Nazanin"/>
            </a:endParaRPr>
          </a:p>
          <a:p>
            <a:r>
              <a:rPr lang="fa-IR" sz="5400" b="0" dirty="0" smtClean="0">
                <a:solidFill>
                  <a:schemeClr val="tx1"/>
                </a:solidFill>
                <a:cs typeface="B Nazanin" panose="00000400000000000000" pitchFamily="2" charset="-78"/>
              </a:rPr>
              <a:t>بسم الله الرحمن الرحیم</a:t>
            </a:r>
            <a:endParaRPr lang="fa-IR" sz="5400" b="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3782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1979712" y="195752"/>
            <a:ext cx="6744072" cy="6662247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fa-IR" sz="2400" b="1" dirty="0">
                <a:solidFill>
                  <a:schemeClr val="accent1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تفسیر سوره حمد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بسم الله الرحمن </a:t>
            </a:r>
            <a:r>
              <a:rPr lang="fa-I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الرحیم  الحمدلله </a:t>
            </a:r>
            <a:r>
              <a:rPr lang="fa-I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رب </a:t>
            </a:r>
            <a:r>
              <a:rPr lang="fa-I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العالمین   </a:t>
            </a:r>
            <a:r>
              <a:rPr lang="fa-IR" sz="2800" dirty="0" smtClean="0">
                <a:solidFill>
                  <a:schemeClr val="accent2">
                    <a:lumMod val="75000"/>
                  </a:schemeClr>
                </a:solidFill>
                <a:cs typeface="B Nazanin" panose="00000400000000000000" pitchFamily="2" charset="-78"/>
              </a:rPr>
              <a:t>الرحمن الرحیم</a:t>
            </a:r>
          </a:p>
          <a:p>
            <a:pPr marL="0" indent="0" algn="ctr" rtl="1">
              <a:buNone/>
            </a:pPr>
            <a:endParaRPr lang="fa-IR" sz="1600" b="1" dirty="0">
              <a:cs typeface="B Nazanin" panose="00000400000000000000" pitchFamily="2" charset="-78"/>
            </a:endParaRPr>
          </a:p>
          <a:p>
            <a:pPr algn="r" rtl="1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q"/>
            </a:pPr>
            <a:r>
              <a:rPr lang="fa-IR" sz="1800" b="1" dirty="0" smtClean="0">
                <a:cs typeface="B Nazanin" panose="00000400000000000000" pitchFamily="2" charset="-78"/>
              </a:rPr>
              <a:t>رحمن</a:t>
            </a:r>
            <a:r>
              <a:rPr lang="fa-IR" sz="1800" b="1" dirty="0">
                <a:cs typeface="B Nazanin" panose="00000400000000000000" pitchFamily="2" charset="-78"/>
              </a:rPr>
              <a:t>: رحمتش فراوان است           همه هستی از ناحیه او است.</a:t>
            </a:r>
            <a:endParaRPr lang="en-US" sz="1800" b="1" dirty="0">
              <a:cs typeface="B Nazanin" panose="00000400000000000000" pitchFamily="2" charset="-78"/>
            </a:endParaRPr>
          </a:p>
          <a:p>
            <a:pPr lvl="0" algn="r" rtl="1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q"/>
            </a:pPr>
            <a:r>
              <a:rPr lang="fa-IR" sz="1800" b="1" dirty="0">
                <a:cs typeface="B Nazanin" panose="00000400000000000000" pitchFamily="2" charset="-78"/>
              </a:rPr>
              <a:t>رحیم: فیضش دایما به انسان می رسد. </a:t>
            </a:r>
            <a:endParaRPr lang="fa-IR" sz="800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en-US" sz="1600" dirty="0">
              <a:cs typeface="B Nazanin" panose="00000400000000000000" pitchFamily="2" charset="-78"/>
            </a:endParaRPr>
          </a:p>
          <a:p>
            <a:pPr marL="0" lvl="0" indent="0" algn="ctr" rtl="1">
              <a:buNone/>
            </a:pP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تفاوت صفات رحمن و </a:t>
            </a:r>
            <a:r>
              <a:rPr lang="fa-IR" sz="2400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رحیم :</a:t>
            </a:r>
          </a:p>
          <a:p>
            <a:pPr marL="0" lvl="0" indent="0" algn="ctr" rtl="1">
              <a:buNone/>
            </a:pPr>
            <a:endParaRPr lang="en-US" sz="500" b="1" dirty="0">
              <a:solidFill>
                <a:schemeClr val="accent2">
                  <a:lumMod val="75000"/>
                </a:schemeClr>
              </a:solidFill>
              <a:cs typeface="B Nazanin" panose="00000400000000000000" pitchFamily="2" charset="-78"/>
            </a:endParaRPr>
          </a:p>
          <a:p>
            <a:pPr marL="0" lvl="0" indent="0" algn="r" rtl="1">
              <a:buClr>
                <a:srgbClr val="FF0000"/>
              </a:buClr>
              <a:buNone/>
            </a:pPr>
            <a:r>
              <a:rPr lang="fa-IR" sz="1800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رحمان :  </a:t>
            </a:r>
            <a:r>
              <a:rPr lang="fa-IR" sz="1800" b="1" dirty="0">
                <a:cs typeface="B Nazanin" panose="00000400000000000000" pitchFamily="2" charset="-78"/>
              </a:rPr>
              <a:t>مربوط به نظام هستی        </a:t>
            </a:r>
            <a:endParaRPr lang="fa-IR" sz="1800" b="1" dirty="0" smtClean="0">
              <a:cs typeface="B Nazanin" panose="00000400000000000000" pitchFamily="2" charset="-78"/>
            </a:endParaRPr>
          </a:p>
          <a:p>
            <a:pPr marL="0" lvl="0" indent="0" algn="r" rtl="1">
              <a:buClr>
                <a:srgbClr val="FF0000"/>
              </a:buClr>
              <a:buNone/>
            </a:pPr>
            <a:r>
              <a:rPr lang="fa-IR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anose="00000400000000000000" pitchFamily="2" charset="-78"/>
              </a:rPr>
              <a:t>          </a:t>
            </a:r>
            <a:r>
              <a:rPr lang="fa-I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شناخت </a:t>
            </a:r>
            <a:r>
              <a:rPr lang="fa-IR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صفت «رحمان» پروردگار: مستلزم شناختن نظام جهان:  نظام خیر و رحمت</a:t>
            </a:r>
          </a:p>
          <a:p>
            <a:pPr lvl="0" algn="r" rtl="1"/>
            <a:endParaRPr lang="en-US" sz="1800" b="1" dirty="0">
              <a:cs typeface="B Nazanin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fa-IR" sz="1800" b="1" dirty="0" smtClean="0">
                <a:solidFill>
                  <a:srgbClr val="00B050"/>
                </a:solidFill>
                <a:cs typeface="B Nazanin" panose="00000400000000000000" pitchFamily="2" charset="-78"/>
              </a:rPr>
              <a:t>رحیم :          </a:t>
            </a:r>
            <a:r>
              <a:rPr lang="fa-IR" sz="1800" b="1" dirty="0" smtClean="0">
                <a:cs typeface="B Nazanin" panose="00000400000000000000" pitchFamily="2" charset="-78"/>
              </a:rPr>
              <a:t>مربوط </a:t>
            </a:r>
            <a:r>
              <a:rPr lang="fa-IR" sz="1800" b="1" dirty="0">
                <a:cs typeface="B Nazanin" panose="00000400000000000000" pitchFamily="2" charset="-78"/>
              </a:rPr>
              <a:t>به عالم خاص انسان ها     </a:t>
            </a:r>
            <a:endParaRPr lang="fa-IR" sz="1800" b="1" dirty="0" smtClean="0">
              <a:cs typeface="B Nazanin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fa-IR" sz="1800" b="1" dirty="0">
                <a:cs typeface="B Nazanin" panose="00000400000000000000" pitchFamily="2" charset="-78"/>
              </a:rPr>
              <a:t> </a:t>
            </a:r>
            <a:r>
              <a:rPr lang="fa-IR" sz="1800" b="1" dirty="0" smtClean="0">
                <a:cs typeface="B Nazanin" panose="00000400000000000000" pitchFamily="2" charset="-78"/>
              </a:rPr>
              <a:t>                  شناخت </a:t>
            </a:r>
            <a:r>
              <a:rPr lang="fa-IR" sz="1800" b="1" dirty="0">
                <a:cs typeface="B Nazanin" panose="00000400000000000000" pitchFamily="2" charset="-78"/>
              </a:rPr>
              <a:t>صفت «رحیم» پروردگار</a:t>
            </a:r>
            <a:r>
              <a:rPr lang="fa-IR" sz="1800" b="1" dirty="0" smtClean="0">
                <a:cs typeface="B Nazanin" panose="00000400000000000000" pitchFamily="2" charset="-78"/>
              </a:rPr>
              <a:t>:</a:t>
            </a:r>
          </a:p>
          <a:p>
            <a:pPr marL="0" lvl="0" indent="0" algn="r" rtl="1">
              <a:buNone/>
            </a:pPr>
            <a:r>
              <a:rPr lang="fa-IR" sz="1800" b="1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anose="00000400000000000000" pitchFamily="2" charset="-78"/>
              </a:rPr>
              <a:t>	 </a:t>
            </a:r>
            <a:r>
              <a:rPr lang="fa-IR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anose="00000400000000000000" pitchFamily="2" charset="-78"/>
              </a:rPr>
              <a:t>         </a:t>
            </a:r>
            <a:r>
              <a:rPr lang="fa-IR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مستلزم شناخت </a:t>
            </a:r>
            <a:r>
              <a:rPr lang="fa-I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مقام و موقعیت </a:t>
            </a:r>
            <a:r>
              <a:rPr lang="fa-IR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انسان در میان موجودات </a:t>
            </a:r>
            <a:r>
              <a:rPr lang="fa-I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عالم</a:t>
            </a:r>
            <a:endParaRPr lang="en-US" sz="1800" b="1" dirty="0" smtClean="0">
              <a:solidFill>
                <a:schemeClr val="tx1">
                  <a:lumMod val="65000"/>
                  <a:lumOff val="35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800" b="1" dirty="0" smtClean="0">
                <a:cs typeface="B Nazanin" panose="00000400000000000000" pitchFamily="2" charset="-78"/>
              </a:rPr>
              <a:t>                   عقل و اراده: وجه ممیزه انسان (دهر/3: انا هدیناه السبیل اما شاکرا و اما کفورا)</a:t>
            </a:r>
            <a:endParaRPr lang="en-US" sz="1800" b="1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400" b="1" dirty="0">
                <a:cs typeface="B Nazanin" panose="00000400000000000000" pitchFamily="2" charset="-78"/>
              </a:rPr>
              <a:t> </a:t>
            </a:r>
            <a:endParaRPr lang="en-US" sz="4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sz="1800" dirty="0">
                <a:cs typeface="B Nazanin" panose="00000400000000000000" pitchFamily="2" charset="-78"/>
              </a:rPr>
              <a:t/>
            </a:r>
            <a:br>
              <a:rPr lang="en-US" sz="1800" dirty="0">
                <a:cs typeface="B Nazanin" panose="00000400000000000000" pitchFamily="2" charset="-78"/>
              </a:rPr>
            </a:br>
            <a:r>
              <a:rPr lang="fa-IR" sz="1800" b="1" dirty="0">
                <a:cs typeface="B Nazanin" panose="00000400000000000000" pitchFamily="2" charset="-78"/>
              </a:rPr>
              <a:t>   </a:t>
            </a:r>
            <a:r>
              <a:rPr lang="fa-IR" sz="1800" b="1" dirty="0" smtClean="0">
                <a:cs typeface="B Nazanin" panose="00000400000000000000" pitchFamily="2" charset="-78"/>
              </a:rPr>
              <a:t>      </a:t>
            </a:r>
            <a:r>
              <a:rPr lang="fa-IR" sz="1800" b="1" dirty="0">
                <a:cs typeface="B Nazanin" panose="00000400000000000000" pitchFamily="2" charset="-78"/>
              </a:rPr>
              <a:t>انسان در صورت پیمودن صراط مستقیم : </a:t>
            </a:r>
            <a:endParaRPr lang="fa-IR" sz="1800" b="1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lang="fa-I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                مشمول </a:t>
            </a:r>
            <a:r>
              <a:rPr lang="fa-IR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رحمت خاص از ناحیه خدا    </a:t>
            </a:r>
            <a:r>
              <a:rPr lang="fa-I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        </a:t>
            </a:r>
            <a:r>
              <a:rPr lang="fa-IR" sz="1800" b="1" dirty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نیل به مرحله رضا و </a:t>
            </a:r>
            <a:r>
              <a:rPr lang="fa-I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B Nazanin" panose="00000400000000000000" pitchFamily="2" charset="-78"/>
              </a:rPr>
              <a:t>تسلیم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800" b="1" dirty="0">
                <a:cs typeface="B Nazanin" panose="00000400000000000000" pitchFamily="2" charset="-78"/>
              </a:rPr>
              <a:t>  </a:t>
            </a:r>
            <a:r>
              <a:rPr lang="fa-IR" sz="1800" b="1" dirty="0" smtClean="0">
                <a:cs typeface="B Nazanin" panose="00000400000000000000" pitchFamily="2" charset="-78"/>
              </a:rPr>
              <a:t>       </a:t>
            </a:r>
            <a:r>
              <a:rPr lang="fa-IR" sz="1800" b="1" dirty="0">
                <a:cs typeface="B Nazanin" panose="00000400000000000000" pitchFamily="2" charset="-78"/>
              </a:rPr>
              <a:t>والذین جاهدوا فینا لنهدینهم سبلنا</a:t>
            </a:r>
            <a:endParaRPr lang="en-US" sz="1800" dirty="0">
              <a:cs typeface="B Nazanin" panose="00000400000000000000" pitchFamily="2" charset="-78"/>
            </a:endParaRPr>
          </a:p>
          <a:p>
            <a:pPr algn="r" rtl="1"/>
            <a:endParaRPr lang="fa-IR" sz="2400" dirty="0">
              <a:cs typeface="B Nazanin" panose="00000400000000000000" pitchFamily="2" charset="-78"/>
            </a:endParaRPr>
          </a:p>
        </p:txBody>
      </p:sp>
      <p:sp>
        <p:nvSpPr>
          <p:cNvPr id="15" name="Right Bracket 14"/>
          <p:cNvSpPr/>
          <p:nvPr/>
        </p:nvSpPr>
        <p:spPr>
          <a:xfrm>
            <a:off x="8316416" y="5733256"/>
            <a:ext cx="75127" cy="706627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7740352" y="4088877"/>
            <a:ext cx="304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7740352" y="4100683"/>
            <a:ext cx="304800" cy="2675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7740352" y="4077072"/>
            <a:ext cx="3048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940152" y="1628800"/>
            <a:ext cx="304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788024" y="6115002"/>
            <a:ext cx="304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95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649491"/>
          </a:xfrm>
          <a:noFill/>
          <a:ln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a-IR" sz="2800" dirty="0" smtClean="0">
              <a:cs typeface="B Nazanin" panose="00000400000000000000" pitchFamily="2" charset="-78"/>
            </a:endParaRPr>
          </a:p>
          <a:p>
            <a:pPr marL="0" indent="0" algn="ctr">
              <a:buNone/>
            </a:pPr>
            <a:endParaRPr lang="fa-IR" sz="2800" dirty="0"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sz="4400" dirty="0" smtClean="0">
                <a:cs typeface="B Nazanin" panose="00000400000000000000" pitchFamily="2" charset="-78"/>
              </a:rPr>
              <a:t>کتاب </a:t>
            </a:r>
            <a:r>
              <a:rPr lang="fa-IR" sz="4400" dirty="0">
                <a:cs typeface="B Nazanin" panose="00000400000000000000" pitchFamily="2" charset="-78"/>
              </a:rPr>
              <a:t>آزادی بندگی</a:t>
            </a:r>
            <a:endParaRPr lang="en-US" sz="4400" dirty="0"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sz="4400" dirty="0">
                <a:cs typeface="B Nazanin" panose="00000400000000000000" pitchFamily="2" charset="-78"/>
              </a:rPr>
              <a:t> </a:t>
            </a:r>
            <a:endParaRPr lang="en-US" sz="4400" dirty="0">
              <a:cs typeface="B Nazanin" panose="00000400000000000000" pitchFamily="2" charset="-78"/>
            </a:endParaRPr>
          </a:p>
          <a:p>
            <a:pPr marL="0" indent="0" algn="ctr">
              <a:buNone/>
            </a:pPr>
            <a:r>
              <a:rPr lang="fa-IR" sz="6600" dirty="0">
                <a:cs typeface="B Nazanin" panose="00000400000000000000" pitchFamily="2" charset="-78"/>
              </a:rPr>
              <a:t>جلسه سوم: </a:t>
            </a:r>
            <a:r>
              <a:rPr lang="fa-IR" sz="6600" dirty="0" smtClean="0">
                <a:cs typeface="B Nazanin" panose="00000400000000000000" pitchFamily="2" charset="-78"/>
              </a:rPr>
              <a:t> </a:t>
            </a:r>
            <a:r>
              <a:rPr lang="fa-IR" sz="7200" dirty="0" smtClean="0">
                <a:cs typeface="B Nazanin" panose="00000400000000000000" pitchFamily="2" charset="-78"/>
              </a:rPr>
              <a:t>دعا و توبه</a:t>
            </a:r>
            <a:endParaRPr lang="en-US" sz="7200" dirty="0">
              <a:cs typeface="B Nazanin" panose="00000400000000000000" pitchFamily="2" charset="-78"/>
            </a:endParaRPr>
          </a:p>
          <a:p>
            <a:pPr marL="0" indent="0">
              <a:buNone/>
            </a:pPr>
            <a:endParaRPr lang="fa-IR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3324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332656"/>
            <a:ext cx="8229600" cy="6264696"/>
          </a:xfrm>
        </p:spPr>
        <p:txBody>
          <a:bodyPr>
            <a:noAutofit/>
          </a:bodyPr>
          <a:lstStyle/>
          <a:p>
            <a:pPr mar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>
                <a:ea typeface="Calibri"/>
                <a:cs typeface="B Nazanin"/>
              </a:rPr>
              <a:t>دعا: هم هدف و هم وسیله؛ هم طلب هم مطلوب؛ هم مقدمه هم نتیجه</a:t>
            </a:r>
            <a:endParaRPr lang="en-US" dirty="0">
              <a:ea typeface="Calibri"/>
              <a:cs typeface="Arial"/>
            </a:endParaRPr>
          </a:p>
          <a:p>
            <a:pPr mar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>
                <a:solidFill>
                  <a:srgbClr val="00B050"/>
                </a:solidFill>
                <a:ea typeface="Calibri"/>
                <a:cs typeface="B Nazanin"/>
              </a:rPr>
              <a:t>ماهیت دعا: راهی یا دری از دل انسان به سوی خداوند</a:t>
            </a:r>
            <a:endParaRPr lang="en-US" sz="2000" dirty="0">
              <a:solidFill>
                <a:srgbClr val="00B050"/>
              </a:solidFill>
              <a:ea typeface="Calibri"/>
              <a:cs typeface="Arial"/>
            </a:endParaRPr>
          </a:p>
          <a:p>
            <a:pPr mar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>
                <a:ea typeface="Calibri"/>
                <a:cs typeface="B Nazanin"/>
              </a:rPr>
              <a:t>وقت دعا: انقطاع                      اضطراری</a:t>
            </a:r>
            <a:endParaRPr lang="en-US" sz="2000" dirty="0">
              <a:ea typeface="Calibri"/>
              <a:cs typeface="Arial"/>
            </a:endParaRPr>
          </a:p>
          <a:p>
            <a:pPr mar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000" dirty="0">
                <a:ea typeface="Calibri"/>
                <a:cs typeface="B Nazanin"/>
              </a:rPr>
              <a:t>                                    </a:t>
            </a:r>
            <a:r>
              <a:rPr lang="fa-IR" sz="2000" dirty="0" smtClean="0">
                <a:ea typeface="Calibri"/>
                <a:cs typeface="B Nazanin"/>
              </a:rPr>
              <a:t>      اختیاری</a:t>
            </a:r>
          </a:p>
          <a:p>
            <a:pPr mar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900" dirty="0">
              <a:ea typeface="Calibri"/>
              <a:cs typeface="Arial"/>
            </a:endParaRPr>
          </a:p>
          <a:p>
            <a:pPr mar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800" dirty="0">
                <a:solidFill>
                  <a:srgbClr val="0070C0"/>
                </a:solidFill>
                <a:ea typeface="Calibri"/>
                <a:cs typeface="B Nazanin"/>
              </a:rPr>
              <a:t>شرایط دعا:</a:t>
            </a:r>
            <a:endParaRPr lang="en-US" sz="2800" dirty="0">
              <a:solidFill>
                <a:srgbClr val="0070C0"/>
              </a:solidFill>
              <a:ea typeface="Calibri"/>
              <a:cs typeface="Arial"/>
            </a:endParaRPr>
          </a:p>
          <a:p>
            <a:pPr lvl="2" algn="r" rtl="1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</a:pPr>
            <a:r>
              <a:rPr lang="fa-IR" sz="2000" dirty="0">
                <a:ea typeface="Calibri"/>
                <a:cs typeface="B Nazanin"/>
              </a:rPr>
              <a:t>طلب حقیقی</a:t>
            </a:r>
            <a:endParaRPr lang="en-US" sz="2000" dirty="0">
              <a:ea typeface="Calibri"/>
              <a:cs typeface="Arial"/>
            </a:endParaRPr>
          </a:p>
          <a:p>
            <a:pPr lvl="2" algn="r" rtl="1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</a:pPr>
            <a:r>
              <a:rPr lang="fa-IR" sz="2000" dirty="0">
                <a:ea typeface="Calibri"/>
                <a:cs typeface="B Nazanin"/>
              </a:rPr>
              <a:t>ایمان و اعتماد به استجابت</a:t>
            </a:r>
            <a:endParaRPr lang="en-US" sz="2000" dirty="0">
              <a:ea typeface="Calibri"/>
              <a:cs typeface="Arial"/>
            </a:endParaRPr>
          </a:p>
          <a:p>
            <a:pPr lvl="2" algn="r" rtl="1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</a:pPr>
            <a:r>
              <a:rPr lang="fa-IR" sz="2000" dirty="0">
                <a:ea typeface="Calibri"/>
                <a:cs typeface="B Nazanin"/>
              </a:rPr>
              <a:t>مخالف نبودن با نظام تکوین و تشریع</a:t>
            </a:r>
            <a:endParaRPr lang="en-US" sz="2000" dirty="0">
              <a:ea typeface="Calibri"/>
              <a:cs typeface="Arial"/>
            </a:endParaRPr>
          </a:p>
          <a:p>
            <a:pPr lvl="2" algn="r" rtl="1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</a:pPr>
            <a:r>
              <a:rPr lang="fa-IR" sz="2000" dirty="0">
                <a:ea typeface="Calibri"/>
                <a:cs typeface="B Nazanin"/>
              </a:rPr>
              <a:t>هماهنگی دعا با سایر شئون زندگی دعا کننده</a:t>
            </a:r>
            <a:endParaRPr lang="en-US" sz="2000" dirty="0">
              <a:ea typeface="Calibri"/>
              <a:cs typeface="Arial"/>
            </a:endParaRPr>
          </a:p>
          <a:p>
            <a:pPr lvl="2" algn="r" rtl="1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</a:pPr>
            <a:r>
              <a:rPr lang="fa-IR" sz="2000" dirty="0">
                <a:ea typeface="Calibri"/>
                <a:cs typeface="B Nazanin"/>
              </a:rPr>
              <a:t>مورد دعا نتیجه گناه نباشد</a:t>
            </a:r>
            <a:endParaRPr lang="en-US" sz="2000" dirty="0">
              <a:ea typeface="Calibri"/>
              <a:cs typeface="Arial"/>
            </a:endParaRPr>
          </a:p>
          <a:p>
            <a:pPr lvl="2" algn="r" rtl="1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</a:pPr>
            <a:r>
              <a:rPr lang="fa-IR" sz="2000" dirty="0">
                <a:ea typeface="Calibri"/>
                <a:cs typeface="B Nazanin"/>
              </a:rPr>
              <a:t>دعا جانشین عمل و فعالیت </a:t>
            </a:r>
            <a:r>
              <a:rPr lang="fa-IR" sz="2000" dirty="0" smtClean="0">
                <a:ea typeface="Calibri"/>
                <a:cs typeface="B Nazanin"/>
              </a:rPr>
              <a:t>نشود</a:t>
            </a:r>
            <a:endParaRPr lang="fa-IR" sz="2000" dirty="0">
              <a:ea typeface="Calibri"/>
              <a:cs typeface="Arial"/>
            </a:endParaRPr>
          </a:p>
          <a:p>
            <a:pPr lvl="2" algn="r" rtl="1"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ü"/>
            </a:pPr>
            <a:r>
              <a:rPr lang="fa-IR" sz="2000" dirty="0" smtClean="0">
                <a:ea typeface="Calibri"/>
                <a:cs typeface="B Nazanin"/>
              </a:rPr>
              <a:t>دعا </a:t>
            </a:r>
            <a:r>
              <a:rPr lang="fa-IR" sz="2000" dirty="0">
                <a:ea typeface="Calibri"/>
                <a:cs typeface="B Nazanin"/>
              </a:rPr>
              <a:t>و مسئله قضا و قدر الهی</a:t>
            </a:r>
            <a:endParaRPr lang="en-US" sz="2000" dirty="0">
              <a:ea typeface="Calibri"/>
              <a:cs typeface="Arial"/>
            </a:endParaRPr>
          </a:p>
          <a:p>
            <a:pPr marL="0" indent="0" algn="r" rtl="1">
              <a:buNone/>
            </a:pPr>
            <a:endParaRPr lang="fa-IR" sz="20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5806480" y="1632563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5806480" y="2060848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814592" y="1632563"/>
            <a:ext cx="0" cy="428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00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507288" cy="5433467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fa-IR" sz="2800" b="1" dirty="0">
                <a:cs typeface="2  Nazanin" pitchFamily="2" charset="-78"/>
              </a:rPr>
              <a:t>ضرورت بحث توبه: اولین منزل سلوک                  منزل «توبه</a:t>
            </a:r>
            <a:r>
              <a:rPr lang="fa-IR" sz="2800" b="1" dirty="0" smtClean="0">
                <a:cs typeface="2  Nazanin" pitchFamily="2" charset="-78"/>
              </a:rPr>
              <a:t>»</a:t>
            </a:r>
          </a:p>
          <a:p>
            <a:pPr lvl="0">
              <a:buFont typeface="Wingdings" pitchFamily="2" charset="2"/>
              <a:buChar char="v"/>
            </a:pPr>
            <a:endParaRPr lang="fa-IR" sz="2400" b="1" dirty="0">
              <a:cs typeface="2  Nazanin" pitchFamily="2" charset="-78"/>
            </a:endParaRPr>
          </a:p>
          <a:p>
            <a:pPr lvl="0">
              <a:buFont typeface="Wingdings" pitchFamily="2" charset="2"/>
              <a:buChar char="v"/>
            </a:pPr>
            <a:endParaRPr lang="en-US" sz="2400" dirty="0">
              <a:cs typeface="2  Nazanin" pitchFamily="2" charset="-78"/>
            </a:endParaRPr>
          </a:p>
          <a:p>
            <a:pPr marL="0" indent="0">
              <a:buNone/>
            </a:pPr>
            <a:r>
              <a:rPr lang="en-US" sz="2400" dirty="0">
                <a:cs typeface="2  Nazanin" pitchFamily="2" charset="-78"/>
              </a:rPr>
              <a:t> </a:t>
            </a:r>
          </a:p>
          <a:p>
            <a:pPr marL="0" indent="0">
              <a:buNone/>
            </a:pPr>
            <a:r>
              <a:rPr lang="fa-IR" sz="2400" dirty="0">
                <a:cs typeface="2  Nazanin" pitchFamily="2" charset="-78"/>
              </a:rPr>
              <a:t>                    </a:t>
            </a:r>
            <a:r>
              <a:rPr lang="fa-IR" sz="2400" dirty="0" smtClean="0">
                <a:cs typeface="2  Nazanin" pitchFamily="2" charset="-78"/>
              </a:rPr>
              <a:t>   </a:t>
            </a:r>
            <a:r>
              <a:rPr lang="fa-IR" sz="2400" b="1" dirty="0">
                <a:cs typeface="2  Nazanin" pitchFamily="2" charset="-78"/>
              </a:rPr>
              <a:t>عبودیت: سلوک (حرکت به سمت خداوند)</a:t>
            </a:r>
            <a:endParaRPr lang="en-US" sz="2400" dirty="0">
              <a:cs typeface="2  Nazanin" pitchFamily="2" charset="-78"/>
            </a:endParaRPr>
          </a:p>
          <a:p>
            <a:pPr marL="0" indent="0">
              <a:buNone/>
            </a:pPr>
            <a:r>
              <a:rPr lang="fa-IR" sz="2400" dirty="0" smtClean="0">
                <a:cs typeface="2  Nazanin" pitchFamily="2" charset="-78"/>
              </a:rPr>
              <a:t>                                                    </a:t>
            </a:r>
            <a:r>
              <a:rPr lang="fa-IR" sz="2400" b="1" dirty="0" smtClean="0">
                <a:cs typeface="2  Nazanin" pitchFamily="2" charset="-78"/>
              </a:rPr>
              <a:t>سکون</a:t>
            </a:r>
            <a:r>
              <a:rPr lang="en-US" sz="2400" dirty="0" smtClean="0">
                <a:effectLst/>
                <a:cs typeface="2  Nazanin" pitchFamily="2" charset="-78"/>
              </a:rPr>
              <a:t/>
            </a:r>
            <a:br>
              <a:rPr lang="en-US" sz="2400" dirty="0" smtClean="0">
                <a:effectLst/>
                <a:cs typeface="2  Nazanin" pitchFamily="2" charset="-78"/>
              </a:rPr>
            </a:br>
            <a:r>
              <a:rPr lang="en-US" sz="2400" dirty="0">
                <a:cs typeface="2  Nazanin" pitchFamily="2" charset="-78"/>
              </a:rPr>
              <a:t> </a:t>
            </a:r>
            <a:r>
              <a:rPr lang="fa-IR" sz="2400" dirty="0">
                <a:cs typeface="2  Nazanin" pitchFamily="2" charset="-78"/>
              </a:rPr>
              <a:t>                                            </a:t>
            </a:r>
            <a:r>
              <a:rPr lang="fa-IR" sz="2400" dirty="0" smtClean="0">
                <a:cs typeface="2  Nazanin" pitchFamily="2" charset="-78"/>
              </a:rPr>
              <a:t>       </a:t>
            </a:r>
            <a:endParaRPr lang="en-US" sz="2400" dirty="0">
              <a:cs typeface="2  Nazanin" pitchFamily="2" charset="-78"/>
            </a:endParaRPr>
          </a:p>
          <a:p>
            <a:pPr marL="0" indent="0">
              <a:buNone/>
            </a:pPr>
            <a:r>
              <a:rPr lang="fa-IR" sz="2400" b="1" dirty="0">
                <a:cs typeface="2  Nazanin" pitchFamily="2" charset="-78"/>
              </a:rPr>
              <a:t>                        </a:t>
            </a:r>
            <a:r>
              <a:rPr lang="fa-IR" sz="2400" b="1" dirty="0" smtClean="0">
                <a:cs typeface="2  Nazanin" pitchFamily="2" charset="-78"/>
              </a:rPr>
              <a:t>    </a:t>
            </a:r>
            <a:r>
              <a:rPr lang="fa-IR" b="1" dirty="0" smtClean="0">
                <a:cs typeface="2  Nazanin" pitchFamily="2" charset="-78"/>
              </a:rPr>
              <a:t>آفات حرکت                                    </a:t>
            </a:r>
            <a:r>
              <a:rPr lang="fa-IR" sz="2400" b="1" dirty="0" smtClean="0">
                <a:cs typeface="2  Nazanin" pitchFamily="2" charset="-78"/>
              </a:rPr>
              <a:t> انحراف                   </a:t>
            </a:r>
            <a:r>
              <a:rPr lang="fa-IR" sz="2000" b="1" dirty="0" smtClean="0">
                <a:cs typeface="2  Nazanin" pitchFamily="2" charset="-78"/>
              </a:rPr>
              <a:t>توبه:مکانیسم بازگشت                                            </a:t>
            </a:r>
            <a:endParaRPr lang="en-US" sz="2000" dirty="0">
              <a:cs typeface="2  Nazanin" pitchFamily="2" charset="-78"/>
            </a:endParaRPr>
          </a:p>
          <a:p>
            <a:pPr marL="0" indent="0">
              <a:buNone/>
            </a:pPr>
            <a:r>
              <a:rPr lang="fa-IR" sz="2400" dirty="0">
                <a:cs typeface="2  Nazanin" pitchFamily="2" charset="-78"/>
              </a:rPr>
              <a:t>                   </a:t>
            </a:r>
            <a:endParaRPr lang="fa-IR" sz="2400" dirty="0" smtClean="0">
              <a:cs typeface="2  Nazanin" pitchFamily="2" charset="-78"/>
            </a:endParaRPr>
          </a:p>
          <a:p>
            <a:pPr marL="0" indent="0">
              <a:buNone/>
            </a:pPr>
            <a:r>
              <a:rPr lang="fa-IR" sz="2400" b="1" dirty="0">
                <a:cs typeface="2  Nazanin" pitchFamily="2" charset="-78"/>
              </a:rPr>
              <a:t> </a:t>
            </a:r>
            <a:r>
              <a:rPr lang="fa-IR" sz="2400" b="1" dirty="0" smtClean="0">
                <a:cs typeface="2  Nazanin" pitchFamily="2" charset="-78"/>
              </a:rPr>
              <a:t>                                                          پس </a:t>
            </a:r>
            <a:r>
              <a:rPr lang="fa-IR" sz="2400" b="1" dirty="0">
                <a:cs typeface="2  Nazanin" pitchFamily="2" charset="-78"/>
              </a:rPr>
              <a:t>رفت</a:t>
            </a:r>
            <a:endParaRPr lang="en-US" sz="2400" b="1" dirty="0">
              <a:cs typeface="2  Nazanin" pitchFamily="2" charset="-78"/>
            </a:endParaRPr>
          </a:p>
          <a:p>
            <a:pPr marL="0" indent="0">
              <a:buNone/>
            </a:pPr>
            <a:endParaRPr lang="fa-IR" sz="2400" dirty="0">
              <a:cs typeface="2  Nazanin" pitchFamily="2" charset="-78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368031" y="907414"/>
            <a:ext cx="3608892" cy="4140334"/>
            <a:chOff x="4447006" y="1177500"/>
            <a:chExt cx="3608892" cy="4140334"/>
          </a:xfrm>
        </p:grpSpPr>
        <p:cxnSp>
          <p:nvCxnSpPr>
            <p:cNvPr id="7" name="Straight Arrow Connector 6"/>
            <p:cNvCxnSpPr/>
            <p:nvPr/>
          </p:nvCxnSpPr>
          <p:spPr>
            <a:xfrm flipH="1">
              <a:off x="5380816" y="1186650"/>
              <a:ext cx="473277" cy="3975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" name="Elbow Connector 8"/>
            <p:cNvCxnSpPr/>
            <p:nvPr/>
          </p:nvCxnSpPr>
          <p:spPr>
            <a:xfrm rot="5400000">
              <a:off x="6930148" y="1295138"/>
              <a:ext cx="1243387" cy="1008112"/>
            </a:xfrm>
            <a:prstGeom prst="bentConnector3">
              <a:avLst/>
            </a:prstGeom>
            <a:ln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sp>
          <p:nvSpPr>
            <p:cNvPr id="10" name="Down Arrow 9"/>
            <p:cNvSpPr/>
            <p:nvPr/>
          </p:nvSpPr>
          <p:spPr>
            <a:xfrm>
              <a:off x="6399713" y="3331541"/>
              <a:ext cx="1296144" cy="773945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fa-IR">
                <a:solidFill>
                  <a:prstClr val="white"/>
                </a:solidFill>
              </a:endParaRPr>
            </a:p>
          </p:txBody>
        </p:sp>
        <p:sp>
          <p:nvSpPr>
            <p:cNvPr id="11" name="Right Bracket 10"/>
            <p:cNvSpPr/>
            <p:nvPr/>
          </p:nvSpPr>
          <p:spPr>
            <a:xfrm>
              <a:off x="5463609" y="3068960"/>
              <a:ext cx="288032" cy="2248874"/>
            </a:xfrm>
            <a:prstGeom prst="rightBracket">
              <a:avLst/>
            </a:prstGeom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>
                <a:solidFill>
                  <a:prstClr val="black"/>
                </a:solidFill>
              </a:endParaRPr>
            </a:p>
          </p:txBody>
        </p:sp>
        <p:sp>
          <p:nvSpPr>
            <p:cNvPr id="13" name="Left Bracket 12"/>
            <p:cNvSpPr/>
            <p:nvPr/>
          </p:nvSpPr>
          <p:spPr>
            <a:xfrm>
              <a:off x="4447006" y="3347923"/>
              <a:ext cx="108012" cy="1368152"/>
            </a:xfrm>
            <a:prstGeom prst="leftBracket">
              <a:avLst/>
            </a:prstGeom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fa-IR">
                <a:solidFill>
                  <a:prstClr val="black"/>
                </a:solidFill>
              </a:endParaRPr>
            </a:p>
          </p:txBody>
        </p:sp>
      </p:grpSp>
      <p:sp>
        <p:nvSpPr>
          <p:cNvPr id="14" name="Left Arrow 13"/>
          <p:cNvSpPr/>
          <p:nvPr/>
        </p:nvSpPr>
        <p:spPr>
          <a:xfrm flipV="1">
            <a:off x="2791036" y="3789040"/>
            <a:ext cx="432048" cy="684077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79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533400"/>
            <a:ext cx="8229600" cy="5940552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endParaRPr lang="en-US" sz="3200" dirty="0" smtClean="0"/>
          </a:p>
          <a:p>
            <a:pPr marL="0" indent="0" algn="r" rtl="1">
              <a:buNone/>
            </a:pPr>
            <a:endParaRPr lang="fa-IR" sz="3200" b="1" dirty="0" smtClean="0">
              <a:cs typeface="2  Nazanin" pitchFamily="2" charset="-78"/>
            </a:endParaRPr>
          </a:p>
          <a:p>
            <a:pPr marL="0" indent="0" algn="r" rtl="1">
              <a:buNone/>
            </a:pPr>
            <a:r>
              <a:rPr lang="fa-IR" sz="3200" b="1" dirty="0" smtClean="0">
                <a:cs typeface="2  Nazanin" pitchFamily="2" charset="-78"/>
              </a:rPr>
              <a:t>هدف زندگی                                      عبودیت </a:t>
            </a:r>
            <a:r>
              <a:rPr lang="fa-IR" sz="2800" b="1" u="sng" dirty="0" smtClean="0">
                <a:solidFill>
                  <a:srgbClr val="00B050"/>
                </a:solidFill>
                <a:cs typeface="2  Nazanin" pitchFamily="2" charset="-78"/>
              </a:rPr>
              <a:t>(آزادی معنوی)</a:t>
            </a:r>
          </a:p>
          <a:p>
            <a:pPr marL="0" indent="0" algn="r" rtl="1">
              <a:buNone/>
            </a:pPr>
            <a:r>
              <a:rPr lang="fa-IR" dirty="0" smtClean="0"/>
              <a:t>                                                                                              </a:t>
            </a:r>
          </a:p>
          <a:p>
            <a:pPr marL="0" indent="0" algn="r" rtl="1">
              <a:buNone/>
            </a:pPr>
            <a:r>
              <a:rPr lang="fa-IR" sz="1800" b="1" dirty="0">
                <a:cs typeface="2  Nazanin" pitchFamily="2" charset="-78"/>
              </a:rPr>
              <a:t> </a:t>
            </a:r>
            <a:r>
              <a:rPr lang="fa-IR" sz="1800" b="1" dirty="0" smtClean="0">
                <a:cs typeface="2  Nazanin" pitchFamily="2" charset="-78"/>
              </a:rPr>
              <a:t>                                                                           مکانیسم طراحی شده برای نیل به این هدف </a:t>
            </a:r>
            <a:endParaRPr lang="fa-IR" sz="1800" b="1" dirty="0">
              <a:cs typeface="2  Nazanin" pitchFamily="2" charset="-78"/>
            </a:endParaRPr>
          </a:p>
          <a:p>
            <a:pPr marL="0" indent="0" algn="r" rtl="1">
              <a:buNone/>
            </a:pPr>
            <a:r>
              <a:rPr lang="fa-IR" sz="2800" b="1" dirty="0" smtClean="0">
                <a:cs typeface="2  Nazanin" pitchFamily="2" charset="-78"/>
              </a:rPr>
              <a:t>                                                         عبادت و دعا</a:t>
            </a:r>
          </a:p>
          <a:p>
            <a:pPr marL="0" indent="0" algn="r" rtl="1">
              <a:buNone/>
            </a:pPr>
            <a:r>
              <a:rPr lang="fa-IR" sz="2800" b="1" dirty="0" smtClean="0">
                <a:cs typeface="2  Nazanin" pitchFamily="2" charset="-78"/>
              </a:rPr>
              <a:t>  </a:t>
            </a:r>
          </a:p>
          <a:p>
            <a:pPr marL="0" indent="0" algn="r" rtl="1">
              <a:buNone/>
            </a:pPr>
            <a:r>
              <a:rPr lang="fa-IR" sz="1800" b="1" dirty="0" smtClean="0">
                <a:cs typeface="2  Nazanin" pitchFamily="2" charset="-78"/>
              </a:rPr>
              <a:t>در  صورت انحراف از مسیر: طراحی یک مکانیسم بازگشت     </a:t>
            </a:r>
          </a:p>
          <a:p>
            <a:pPr marL="0" indent="0" algn="r" rtl="1">
              <a:buNone/>
            </a:pPr>
            <a:r>
              <a:rPr lang="fa-IR" sz="3200" b="1" dirty="0" smtClean="0">
                <a:cs typeface="2  Nazanin" pitchFamily="2" charset="-78"/>
              </a:rPr>
              <a:t>                 توبه           </a:t>
            </a:r>
          </a:p>
          <a:p>
            <a:pPr marL="0" indent="0" algn="r" rtl="1">
              <a:buNone/>
            </a:pPr>
            <a:r>
              <a:rPr lang="fa-IR" sz="3200" b="1" dirty="0" smtClean="0">
                <a:cs typeface="2  Nazanin" pitchFamily="2" charset="-78"/>
              </a:rPr>
              <a:t>                                                        </a:t>
            </a:r>
            <a:r>
              <a:rPr lang="fa-IR" sz="1800" b="1" dirty="0" smtClean="0">
                <a:cs typeface="2  Nazanin" pitchFamily="2" charset="-78"/>
              </a:rPr>
              <a:t>تفسیر دیگر آزادی انسان از خود دانی </a:t>
            </a:r>
            <a:endParaRPr lang="fa-IR" sz="3200" b="1" dirty="0" smtClean="0">
              <a:cs typeface="2  Nazanin" pitchFamily="2" charset="-78"/>
            </a:endParaRPr>
          </a:p>
          <a:p>
            <a:pPr marL="0" indent="0" algn="r" rtl="1">
              <a:buNone/>
            </a:pPr>
            <a:r>
              <a:rPr lang="fa-IR" sz="3200" b="1" dirty="0">
                <a:cs typeface="2  Nazanin" pitchFamily="2" charset="-78"/>
              </a:rPr>
              <a:t> </a:t>
            </a:r>
            <a:r>
              <a:rPr lang="fa-IR" sz="3200" b="1" dirty="0" smtClean="0">
                <a:cs typeface="2  Nazanin" pitchFamily="2" charset="-78"/>
              </a:rPr>
              <a:t>                                                        بزرگی و بزگواری روح</a:t>
            </a:r>
            <a:endParaRPr lang="fa-IR" sz="3200" b="1" dirty="0">
              <a:cs typeface="2  Nazanin" pitchFamily="2" charset="-78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3162299" y="1772816"/>
            <a:ext cx="3124200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Elbow Connector 20"/>
          <p:cNvCxnSpPr/>
          <p:nvPr/>
        </p:nvCxnSpPr>
        <p:spPr>
          <a:xfrm rot="16200000" flipV="1">
            <a:off x="5744029" y="2394857"/>
            <a:ext cx="1981200" cy="1219200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4" name="Down Arrow Callout 23"/>
          <p:cNvSpPr/>
          <p:nvPr/>
        </p:nvSpPr>
        <p:spPr>
          <a:xfrm>
            <a:off x="3124200" y="404664"/>
            <a:ext cx="2514600" cy="1224136"/>
          </a:xfrm>
          <a:prstGeom prst="down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0"/>
            <a:r>
              <a:rPr lang="fa-IR" sz="2800" b="1" dirty="0">
                <a:solidFill>
                  <a:prstClr val="black"/>
                </a:solidFill>
                <a:cs typeface="2  Nazanin" pitchFamily="2" charset="-78"/>
              </a:rPr>
              <a:t>تقوا: </a:t>
            </a:r>
            <a:r>
              <a:rPr lang="fa-IR" sz="2400" b="1" dirty="0">
                <a:solidFill>
                  <a:prstClr val="black"/>
                </a:solidFill>
                <a:cs typeface="2  Nazanin" pitchFamily="2" charset="-78"/>
              </a:rPr>
              <a:t>وقایت و مواظبت راه عبودیت</a:t>
            </a:r>
          </a:p>
        </p:txBody>
      </p:sp>
      <p:sp>
        <p:nvSpPr>
          <p:cNvPr id="25" name="Down Arrow 24"/>
          <p:cNvSpPr/>
          <p:nvPr/>
        </p:nvSpPr>
        <p:spPr>
          <a:xfrm flipV="1">
            <a:off x="4958442" y="2013857"/>
            <a:ext cx="990599" cy="60960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endParaRPr lang="fa-IR">
              <a:solidFill>
                <a:prstClr val="white"/>
              </a:solidFill>
            </a:endParaRPr>
          </a:p>
        </p:txBody>
      </p:sp>
      <p:sp>
        <p:nvSpPr>
          <p:cNvPr id="26" name="Down Arrow 25"/>
          <p:cNvSpPr/>
          <p:nvPr/>
        </p:nvSpPr>
        <p:spPr>
          <a:xfrm flipH="1">
            <a:off x="2880358" y="2260599"/>
            <a:ext cx="563881" cy="251460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78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/>
          <p:cNvGrpSpPr/>
          <p:nvPr/>
        </p:nvGrpSpPr>
        <p:grpSpPr>
          <a:xfrm>
            <a:off x="4726558" y="749919"/>
            <a:ext cx="2691276" cy="4623297"/>
            <a:chOff x="4735534" y="126272"/>
            <a:chExt cx="2691276" cy="4623297"/>
          </a:xfrm>
        </p:grpSpPr>
        <p:cxnSp>
          <p:nvCxnSpPr>
            <p:cNvPr id="10" name="Straight Arrow Connector 9"/>
            <p:cNvCxnSpPr/>
            <p:nvPr/>
          </p:nvCxnSpPr>
          <p:spPr>
            <a:xfrm flipH="1">
              <a:off x="6562714" y="126272"/>
              <a:ext cx="86409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H="1">
              <a:off x="6620235" y="2445313"/>
              <a:ext cx="80657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6632991" y="3525433"/>
              <a:ext cx="78106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426810" y="141057"/>
              <a:ext cx="0" cy="460851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>
              <a:off x="4735534" y="1509209"/>
              <a:ext cx="576064" cy="0"/>
            </a:xfrm>
            <a:prstGeom prst="straightConnector1">
              <a:avLst/>
            </a:prstGeom>
            <a:ln>
              <a:noFill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5301056" y="1509209"/>
              <a:ext cx="0" cy="1136267"/>
            </a:xfrm>
            <a:prstGeom prst="line">
              <a:avLst/>
            </a:prstGeom>
            <a:ln>
              <a:noFill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flipH="1">
              <a:off x="6562714" y="1365193"/>
              <a:ext cx="86409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/>
          <p:cNvCxnSpPr/>
          <p:nvPr/>
        </p:nvCxnSpPr>
        <p:spPr>
          <a:xfrm flipH="1">
            <a:off x="6624015" y="5373216"/>
            <a:ext cx="78106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308304" y="2285490"/>
            <a:ext cx="117607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4800" b="1" dirty="0">
                <a:solidFill>
                  <a:srgbClr val="0070C0"/>
                </a:solidFill>
                <a:cs typeface="B Nazanin" panose="00000400000000000000" pitchFamily="2" charset="-78"/>
              </a:rPr>
              <a:t>توبه</a:t>
            </a:r>
            <a:endParaRPr lang="fa-IR" sz="4800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97147" y="548680"/>
            <a:ext cx="3301826" cy="50783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3600" dirty="0" smtClean="0">
                <a:cs typeface="B Nazanin" panose="00000400000000000000" pitchFamily="2" charset="-78"/>
              </a:rPr>
              <a:t>چیستی</a:t>
            </a:r>
          </a:p>
          <a:p>
            <a:endParaRPr lang="fa-IR" sz="3600" dirty="0">
              <a:cs typeface="B Nazanin" panose="00000400000000000000" pitchFamily="2" charset="-78"/>
            </a:endParaRPr>
          </a:p>
          <a:p>
            <a:r>
              <a:rPr lang="fa-IR" sz="3600" dirty="0" smtClean="0">
                <a:cs typeface="B Nazanin" panose="00000400000000000000" pitchFamily="2" charset="-78"/>
              </a:rPr>
              <a:t>مبانی</a:t>
            </a:r>
          </a:p>
          <a:p>
            <a:endParaRPr lang="fa-IR" sz="3600" dirty="0">
              <a:cs typeface="B Nazanin" panose="00000400000000000000" pitchFamily="2" charset="-78"/>
            </a:endParaRPr>
          </a:p>
          <a:p>
            <a:r>
              <a:rPr lang="fa-IR" sz="3600" dirty="0" smtClean="0">
                <a:cs typeface="B Nazanin" panose="00000400000000000000" pitchFamily="2" charset="-78"/>
              </a:rPr>
              <a:t>شرایط</a:t>
            </a:r>
          </a:p>
          <a:p>
            <a:endParaRPr lang="fa-IR" sz="3600" dirty="0">
              <a:cs typeface="B Nazanin" panose="00000400000000000000" pitchFamily="2" charset="-78"/>
            </a:endParaRPr>
          </a:p>
          <a:p>
            <a:r>
              <a:rPr lang="fa-IR" sz="3600" dirty="0" smtClean="0">
                <a:cs typeface="B Nazanin" panose="00000400000000000000" pitchFamily="2" charset="-78"/>
              </a:rPr>
              <a:t>فرآیند پیدایش</a:t>
            </a:r>
          </a:p>
          <a:p>
            <a:endParaRPr lang="fa-IR" sz="3600" dirty="0">
              <a:cs typeface="B Nazanin" panose="00000400000000000000" pitchFamily="2" charset="-78"/>
            </a:endParaRPr>
          </a:p>
          <a:p>
            <a:r>
              <a:rPr lang="fa-IR" sz="3600" dirty="0" smtClean="0">
                <a:cs typeface="B Nazanin" panose="00000400000000000000" pitchFamily="2" charset="-78"/>
              </a:rPr>
              <a:t>ثمرات</a:t>
            </a:r>
            <a:endParaRPr lang="fa-IR" sz="3600" dirty="0">
              <a:cs typeface="B Nazanin" panose="00000400000000000000" pitchFamily="2" charset="-7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94109" y="2792069"/>
            <a:ext cx="330182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800" dirty="0" smtClean="0">
                <a:cs typeface="B Nazanin" panose="00000400000000000000" pitchFamily="2" charset="-78"/>
              </a:rPr>
              <a:t>شرایط امکان توبه</a:t>
            </a:r>
          </a:p>
          <a:p>
            <a:r>
              <a:rPr lang="fa-IR" sz="2800" dirty="0" smtClean="0">
                <a:cs typeface="B Nazanin" panose="00000400000000000000" pitchFamily="2" charset="-78"/>
              </a:rPr>
              <a:t>شرایط تحقق توبه</a:t>
            </a:r>
            <a:endParaRPr lang="fa-IR" sz="2800" dirty="0">
              <a:cs typeface="B Nazanin" panose="00000400000000000000" pitchFamily="2" charset="-78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4139952" y="3055801"/>
            <a:ext cx="1087301" cy="131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4139953" y="3068960"/>
            <a:ext cx="1076921" cy="4452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23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79512" y="0"/>
            <a:ext cx="7675984" cy="6286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endParaRPr lang="fa-IR" b="1" dirty="0">
              <a:solidFill>
                <a:srgbClr val="7030A0"/>
              </a:solidFill>
              <a:cs typeface="B Nazanin" panose="00000400000000000000" pitchFamily="2" charset="-78"/>
            </a:endParaRPr>
          </a:p>
          <a:p>
            <a:pPr lvl="0" algn="r" rtl="1"/>
            <a:r>
              <a:rPr lang="fa-IR" sz="3200" b="1" dirty="0">
                <a:solidFill>
                  <a:srgbClr val="00B050"/>
                </a:solidFill>
                <a:cs typeface="B Nazanin" panose="00000400000000000000" pitchFamily="2" charset="-78"/>
              </a:rPr>
              <a:t>چیستی توبه:</a:t>
            </a:r>
          </a:p>
          <a:p>
            <a:pPr lvl="0" algn="r" rtl="1"/>
            <a:r>
              <a:rPr lang="fa-IR" sz="2400" b="1" dirty="0">
                <a:cs typeface="B Nazanin" panose="00000400000000000000" pitchFamily="2" charset="-78"/>
              </a:rPr>
              <a:t> </a:t>
            </a:r>
            <a:r>
              <a:rPr lang="fa-IR" sz="2400" b="1" dirty="0" smtClean="0">
                <a:cs typeface="B Nazanin" panose="00000400000000000000" pitchFamily="2" charset="-78"/>
              </a:rPr>
              <a:t>انقلاب </a:t>
            </a:r>
            <a:r>
              <a:rPr lang="fa-IR" sz="2400" b="1" dirty="0">
                <a:cs typeface="B Nazanin" panose="00000400000000000000" pitchFamily="2" charset="-78"/>
              </a:rPr>
              <a:t>روحی (درونی) در جهت تعالی: قیام </a:t>
            </a:r>
            <a:r>
              <a:rPr lang="fa-IR" sz="2400" b="1" u="sng" dirty="0">
                <a:cs typeface="B Nazanin" panose="00000400000000000000" pitchFamily="2" charset="-78"/>
              </a:rPr>
              <a:t>شخص</a:t>
            </a:r>
            <a:r>
              <a:rPr lang="fa-IR" sz="2400" b="1" dirty="0">
                <a:cs typeface="B Nazanin" panose="00000400000000000000" pitchFamily="2" charset="-78"/>
              </a:rPr>
              <a:t> علیه </a:t>
            </a:r>
            <a:r>
              <a:rPr lang="fa-IR" sz="2400" b="1" u="sng" dirty="0">
                <a:cs typeface="B Nazanin" panose="00000400000000000000" pitchFamily="2" charset="-78"/>
              </a:rPr>
              <a:t>خودش</a:t>
            </a:r>
            <a:r>
              <a:rPr lang="fa-IR" sz="2400" b="1" dirty="0">
                <a:cs typeface="B Nazanin" panose="00000400000000000000" pitchFamily="2" charset="-78"/>
              </a:rPr>
              <a:t> </a:t>
            </a:r>
            <a:r>
              <a:rPr lang="fa-IR" b="1" dirty="0">
                <a:cs typeface="B Nazanin" panose="00000400000000000000" pitchFamily="2" charset="-78"/>
              </a:rPr>
              <a:t>(از مختصات انسان)</a:t>
            </a:r>
            <a:endParaRPr lang="en-US" b="1" dirty="0">
              <a:cs typeface="B Nazanin" panose="00000400000000000000" pitchFamily="2" charset="-78"/>
            </a:endParaRPr>
          </a:p>
          <a:p>
            <a:pPr algn="r" rtl="1"/>
            <a:r>
              <a:rPr lang="en-US" b="1" dirty="0">
                <a:cs typeface="B Nazanin" panose="00000400000000000000" pitchFamily="2" charset="-78"/>
              </a:rPr>
              <a:t> </a:t>
            </a:r>
            <a:r>
              <a:rPr lang="en-US" dirty="0">
                <a:cs typeface="B Nazanin" panose="00000400000000000000" pitchFamily="2" charset="-78"/>
              </a:rPr>
              <a:t/>
            </a:r>
            <a:br>
              <a:rPr lang="en-US" dirty="0">
                <a:cs typeface="B Nazanin" panose="00000400000000000000" pitchFamily="2" charset="-78"/>
              </a:rPr>
            </a:br>
            <a:r>
              <a:rPr lang="fa-IR" dirty="0">
                <a:cs typeface="B Nazanin" panose="00000400000000000000" pitchFamily="2" charset="-78"/>
              </a:rPr>
              <a:t>                                                            </a:t>
            </a:r>
            <a:r>
              <a:rPr lang="fa-IR" dirty="0" smtClean="0">
                <a:cs typeface="B Nazanin" panose="00000400000000000000" pitchFamily="2" charset="-78"/>
              </a:rPr>
              <a:t>               </a:t>
            </a:r>
            <a:r>
              <a:rPr lang="fa-IR" b="1" dirty="0">
                <a:cs typeface="B Nazanin" panose="00000400000000000000" pitchFamily="2" charset="-78"/>
              </a:rPr>
              <a:t>خود عالی     </a:t>
            </a:r>
            <a:r>
              <a:rPr lang="fa-IR" b="1" dirty="0" smtClean="0">
                <a:cs typeface="B Nazanin" panose="00000400000000000000" pitchFamily="2" charset="-78"/>
              </a:rPr>
              <a:t> خود </a:t>
            </a:r>
            <a:r>
              <a:rPr lang="fa-IR" b="1" dirty="0">
                <a:cs typeface="B Nazanin" panose="00000400000000000000" pitchFamily="2" charset="-78"/>
              </a:rPr>
              <a:t>دانی</a:t>
            </a:r>
            <a:endParaRPr lang="en-US" dirty="0">
              <a:cs typeface="B Nazanin" panose="00000400000000000000" pitchFamily="2" charset="-78"/>
            </a:endParaRP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 </a:t>
            </a:r>
            <a:endParaRPr lang="en-US" sz="1200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800" b="1" dirty="0">
                <a:solidFill>
                  <a:srgbClr val="00B050"/>
                </a:solidFill>
                <a:cs typeface="B Nazanin" panose="00000400000000000000" pitchFamily="2" charset="-78"/>
              </a:rPr>
              <a:t>مبانی توبه:  </a:t>
            </a:r>
            <a:r>
              <a:rPr lang="fa-IR" sz="2400" b="1" dirty="0">
                <a:solidFill>
                  <a:srgbClr val="00B050"/>
                </a:solidFill>
                <a:cs typeface="B Nazanin" panose="00000400000000000000" pitchFamily="2" charset="-78"/>
              </a:rPr>
              <a:t>  </a:t>
            </a:r>
            <a:endParaRPr lang="fa-IR" sz="2400" b="1" dirty="0" smtClean="0">
              <a:solidFill>
                <a:srgbClr val="00B050"/>
              </a:solidFill>
              <a:cs typeface="B Nazanin" panose="00000400000000000000" pitchFamily="2" charset="-78"/>
            </a:endParaRPr>
          </a:p>
          <a:p>
            <a:pPr lvl="0" algn="r" rtl="1"/>
            <a:r>
              <a:rPr lang="fa-IR" sz="12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                                                                                   </a:t>
            </a:r>
            <a:endParaRPr lang="en-US" dirty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lvl="0" algn="r" rtl="1"/>
            <a:r>
              <a:rPr lang="fa-IR" sz="2400" dirty="0" smtClean="0">
                <a:cs typeface="B Nazanin" panose="00000400000000000000" pitchFamily="2" charset="-78"/>
              </a:rPr>
              <a:t>1. وجود </a:t>
            </a:r>
            <a:r>
              <a:rPr lang="fa-IR" sz="2400" dirty="0">
                <a:cs typeface="B Nazanin" panose="00000400000000000000" pitchFamily="2" charset="-78"/>
              </a:rPr>
              <a:t>خود عالی و خود دانی </a:t>
            </a:r>
            <a:endParaRPr lang="fa-IR" sz="2400" dirty="0" smtClean="0">
              <a:cs typeface="B Nazanin" panose="00000400000000000000" pitchFamily="2" charset="-78"/>
            </a:endParaRPr>
          </a:p>
          <a:p>
            <a:pPr lvl="0" algn="r" rtl="1"/>
            <a:r>
              <a:rPr lang="fa-IR" sz="2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B Nazanin" panose="00000400000000000000" pitchFamily="2" charset="-78"/>
              </a:rPr>
              <a:t>         (</a:t>
            </a:r>
            <a:r>
              <a:rPr lang="fa-IR" sz="2400" dirty="0">
                <a:solidFill>
                  <a:schemeClr val="tx1">
                    <a:lumMod val="50000"/>
                    <a:lumOff val="50000"/>
                  </a:schemeClr>
                </a:solidFill>
                <a:cs typeface="B Nazanin" panose="00000400000000000000" pitchFamily="2" charset="-78"/>
              </a:rPr>
              <a:t>در حیوانات که خود عالی و خود دانی وجود ندارد: توبه هم وجود ندارد)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cs typeface="B Nazanin" panose="00000400000000000000" pitchFamily="2" charset="-78"/>
            </a:endParaRPr>
          </a:p>
          <a:p>
            <a:pPr lvl="0" algn="r" rtl="1"/>
            <a:r>
              <a:rPr lang="fa-IR" sz="2400" dirty="0" smtClean="0">
                <a:cs typeface="B Nazanin" panose="00000400000000000000" pitchFamily="2" charset="-78"/>
              </a:rPr>
              <a:t>2.  امکان </a:t>
            </a:r>
            <a:r>
              <a:rPr lang="fa-IR" sz="2400" dirty="0">
                <a:cs typeface="B Nazanin" panose="00000400000000000000" pitchFamily="2" charset="-78"/>
              </a:rPr>
              <a:t>تغییر و حرکت: سلوک وحرکت دایمی انسان</a:t>
            </a:r>
            <a:endParaRPr lang="en-US" sz="2400" dirty="0">
              <a:cs typeface="B Nazanin" panose="00000400000000000000" pitchFamily="2" charset="-78"/>
            </a:endParaRPr>
          </a:p>
          <a:p>
            <a:pPr lvl="0" algn="r" rtl="1"/>
            <a:r>
              <a:rPr lang="fa-IR" sz="2400" dirty="0" smtClean="0">
                <a:cs typeface="B Nazanin" panose="00000400000000000000" pitchFamily="2" charset="-78"/>
              </a:rPr>
              <a:t>3. وجود </a:t>
            </a:r>
            <a:r>
              <a:rPr lang="fa-IR" sz="2400" dirty="0">
                <a:cs typeface="B Nazanin" panose="00000400000000000000" pitchFamily="2" charset="-78"/>
              </a:rPr>
              <a:t>اختیار در انسان در انتخاب خیر و شر</a:t>
            </a:r>
            <a:endParaRPr lang="en-US" sz="2400" dirty="0">
              <a:cs typeface="B Nazanin" panose="00000400000000000000" pitchFamily="2" charset="-78"/>
            </a:endParaRPr>
          </a:p>
          <a:p>
            <a:pPr algn="r" rtl="1"/>
            <a:r>
              <a:rPr lang="en-US" sz="1050" dirty="0" smtClean="0">
                <a:cs typeface="B Nazanin" panose="00000400000000000000" pitchFamily="2" charset="-78"/>
              </a:rPr>
              <a:t> </a:t>
            </a:r>
            <a:r>
              <a:rPr lang="fa-IR" sz="1050" dirty="0" smtClean="0">
                <a:cs typeface="B Nazanin" panose="00000400000000000000" pitchFamily="2" charset="-78"/>
              </a:rPr>
              <a:t>                                                                                                   </a:t>
            </a:r>
            <a:endParaRPr lang="en-US" sz="1050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dirty="0" smtClean="0">
                <a:cs typeface="B Nazanin" panose="00000400000000000000" pitchFamily="2" charset="-78"/>
              </a:rPr>
              <a:t>                               </a:t>
            </a:r>
            <a:r>
              <a:rPr lang="fa-IR" b="1" dirty="0" smtClean="0">
                <a:cs typeface="B Nazanin" panose="00000400000000000000" pitchFamily="2" charset="-78"/>
              </a:rPr>
              <a:t>خود عالی                                غلبه خود عالی: توبه        </a:t>
            </a:r>
            <a:endParaRPr lang="en-US" dirty="0" smtClean="0">
              <a:cs typeface="B Nazanin" panose="00000400000000000000" pitchFamily="2" charset="-78"/>
            </a:endParaRPr>
          </a:p>
          <a:p>
            <a:pPr algn="r" rtl="1"/>
            <a:r>
              <a:rPr lang="fa-IR" b="1" dirty="0" smtClean="0">
                <a:cs typeface="B Nazanin" panose="00000400000000000000" pitchFamily="2" charset="-78"/>
              </a:rPr>
              <a:t>انسان</a:t>
            </a:r>
            <a:r>
              <a:rPr lang="fa-IR" b="1" dirty="0">
                <a:cs typeface="B Nazanin" panose="00000400000000000000" pitchFamily="2" charset="-78"/>
              </a:rPr>
              <a:t>: موجود مرکب</a:t>
            </a:r>
          </a:p>
          <a:p>
            <a:pPr algn="r" rtl="1"/>
            <a:r>
              <a:rPr lang="fa-IR" b="1" dirty="0">
                <a:cs typeface="B Nazanin" panose="00000400000000000000" pitchFamily="2" charset="-78"/>
              </a:rPr>
              <a:t>                    </a:t>
            </a:r>
            <a:r>
              <a:rPr lang="fa-IR" b="1" dirty="0" smtClean="0">
                <a:cs typeface="B Nazanin" panose="00000400000000000000" pitchFamily="2" charset="-78"/>
              </a:rPr>
              <a:t>           </a:t>
            </a:r>
            <a:r>
              <a:rPr lang="fa-IR" b="1" dirty="0">
                <a:cs typeface="B Nazanin" panose="00000400000000000000" pitchFamily="2" charset="-78"/>
              </a:rPr>
              <a:t>خود دانی                   </a:t>
            </a:r>
            <a:r>
              <a:rPr lang="fa-IR" b="1" dirty="0" smtClean="0">
                <a:cs typeface="B Nazanin" panose="00000400000000000000" pitchFamily="2" charset="-78"/>
              </a:rPr>
              <a:t>             غلبه </a:t>
            </a:r>
            <a:r>
              <a:rPr lang="fa-IR" b="1" dirty="0">
                <a:cs typeface="B Nazanin" panose="00000400000000000000" pitchFamily="2" charset="-78"/>
              </a:rPr>
              <a:t>خود دانی: </a:t>
            </a:r>
            <a:r>
              <a:rPr lang="fa-IR" sz="1600" b="1" dirty="0">
                <a:cs typeface="B Nazanin" panose="00000400000000000000" pitchFamily="2" charset="-78"/>
              </a:rPr>
              <a:t>طغیان و </a:t>
            </a:r>
            <a:r>
              <a:rPr lang="fa-IR" sz="1600" b="1" dirty="0" smtClean="0">
                <a:cs typeface="B Nazanin" panose="00000400000000000000" pitchFamily="2" charset="-78"/>
              </a:rPr>
              <a:t>سرکشی</a:t>
            </a:r>
          </a:p>
          <a:p>
            <a:pPr algn="r" rtl="1"/>
            <a:endParaRPr lang="en-US" sz="1600" dirty="0">
              <a:cs typeface="B Nazanin" panose="00000400000000000000" pitchFamily="2" charset="-78"/>
            </a:endParaRPr>
          </a:p>
          <a:p>
            <a:pPr lvl="0" algn="r" rtl="1"/>
            <a:endParaRPr lang="fa-IR" b="1" dirty="0">
              <a:cs typeface="B Nazanin" panose="00000400000000000000" pitchFamily="2" charset="-78"/>
            </a:endParaRPr>
          </a:p>
          <a:p>
            <a:pPr lvl="0" algn="r" rtl="1">
              <a:buClr>
                <a:srgbClr val="C00000"/>
              </a:buClr>
              <a:buFont typeface="Wingdings" pitchFamily="2" charset="2"/>
              <a:buChar char="Ø"/>
            </a:pPr>
            <a:r>
              <a:rPr lang="fa-IR" sz="2200" dirty="0">
                <a:cs typeface="B Nazanin" panose="00000400000000000000" pitchFamily="2" charset="-78"/>
              </a:rPr>
              <a:t>فن تربیت: دادن حظ و بهره هرکدام از ساحت های وجودی در حد اعتدال</a:t>
            </a:r>
            <a:endParaRPr lang="en-US" sz="2200" dirty="0">
              <a:cs typeface="B Nazanin" panose="00000400000000000000" pitchFamily="2" charset="-78"/>
            </a:endParaRPr>
          </a:p>
          <a:p>
            <a:pPr algn="r" rtl="1"/>
            <a:endParaRPr lang="fa-IR" dirty="0">
              <a:cs typeface="B Nazanin" panose="00000400000000000000" pitchFamily="2" charset="-78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347864" y="1179984"/>
            <a:ext cx="0" cy="304800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267744" y="1179984"/>
            <a:ext cx="0" cy="304800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Right Bracket 15"/>
          <p:cNvSpPr/>
          <p:nvPr/>
        </p:nvSpPr>
        <p:spPr>
          <a:xfrm>
            <a:off x="6156176" y="4347490"/>
            <a:ext cx="76200" cy="533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7" name="Left Arrow 16"/>
          <p:cNvSpPr/>
          <p:nvPr/>
        </p:nvSpPr>
        <p:spPr>
          <a:xfrm>
            <a:off x="4355975" y="4331568"/>
            <a:ext cx="931335" cy="609600"/>
          </a:xfrm>
          <a:prstGeom prst="leftArrow">
            <a:avLst>
              <a:gd name="adj1" fmla="val 78616"/>
              <a:gd name="adj2" fmla="val 4886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در حال تعارض</a:t>
            </a:r>
            <a:endParaRPr lang="fa-IR" sz="16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3851920" y="4404641"/>
            <a:ext cx="381000" cy="1857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851920" y="4671340"/>
            <a:ext cx="381000" cy="209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27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74848" y="188640"/>
            <a:ext cx="8229600" cy="5793507"/>
          </a:xfrm>
        </p:spPr>
        <p:txBody>
          <a:bodyPr>
            <a:normAutofit/>
          </a:bodyPr>
          <a:lstStyle/>
          <a:p>
            <a:pPr marL="0" lvl="0" indent="0" algn="r" rtl="1">
              <a:buNone/>
            </a:pPr>
            <a:r>
              <a:rPr lang="fa-IR" sz="3200" dirty="0">
                <a:solidFill>
                  <a:srgbClr val="00B050"/>
                </a:solidFill>
                <a:cs typeface="B Nazanin" panose="00000400000000000000" pitchFamily="2" charset="-78"/>
              </a:rPr>
              <a:t>شرایط توبه</a:t>
            </a:r>
            <a:r>
              <a:rPr lang="fa-IR" sz="32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:</a:t>
            </a:r>
            <a:endParaRPr lang="en-US" dirty="0">
              <a:solidFill>
                <a:srgbClr val="00B050"/>
              </a:solidFill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400" dirty="0">
                <a:solidFill>
                  <a:srgbClr val="7030A0"/>
                </a:solidFill>
                <a:cs typeface="B Nazanin" panose="00000400000000000000" pitchFamily="2" charset="-78"/>
              </a:rPr>
              <a:t>الف) شرایط امکان توبه: چه کسی می تواند توبه کند؟</a:t>
            </a:r>
            <a:endParaRPr lang="en-US" sz="2400" dirty="0">
              <a:solidFill>
                <a:srgbClr val="7030A0"/>
              </a:solidFill>
              <a:cs typeface="B Nazanin" panose="00000400000000000000" pitchFamily="2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endParaRPr lang="fa-IR" sz="2000" dirty="0" smtClean="0">
              <a:cs typeface="B Nazanin" panose="00000400000000000000" pitchFamily="2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fa-IR" sz="2200" dirty="0" smtClean="0">
                <a:cs typeface="B Nazanin" panose="00000400000000000000" pitchFamily="2" charset="-78"/>
              </a:rPr>
              <a:t>به لحاظ عمل لازم التوبه            </a:t>
            </a:r>
            <a:r>
              <a:rPr lang="fa-IR" sz="2000" u="sng" dirty="0" smtClean="0">
                <a:cs typeface="B Nazanin" panose="00000400000000000000" pitchFamily="2" charset="-78"/>
              </a:rPr>
              <a:t>شدت ضربه</a:t>
            </a:r>
            <a:r>
              <a:rPr lang="fa-IR" sz="2000" dirty="0" smtClean="0">
                <a:cs typeface="B Nazanin" panose="00000400000000000000" pitchFamily="2" charset="-78"/>
              </a:rPr>
              <a:t>: احساس بیداری</a:t>
            </a:r>
          </a:p>
          <a:p>
            <a:pPr marL="457200" lvl="0" indent="-457200" algn="r" rtl="1">
              <a:buFont typeface="+mj-lt"/>
              <a:buAutoNum type="arabicPeriod"/>
            </a:pPr>
            <a:endParaRPr lang="en-US" sz="2000" dirty="0" smtClean="0">
              <a:cs typeface="B Nazanin" panose="00000400000000000000" pitchFamily="2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en-US" sz="2000" dirty="0" smtClean="0">
                <a:effectLst/>
                <a:cs typeface="B Nazanin" panose="00000400000000000000" pitchFamily="2" charset="-78"/>
              </a:rPr>
              <a:t> </a:t>
            </a:r>
            <a:r>
              <a:rPr lang="fa-IR" sz="2200" dirty="0" smtClean="0">
                <a:cs typeface="B Nazanin" panose="00000400000000000000" pitchFamily="2" charset="-78"/>
              </a:rPr>
              <a:t>به لحاظ شخص              </a:t>
            </a:r>
            <a:r>
              <a:rPr lang="fa-IR" sz="2000" dirty="0" smtClean="0">
                <a:cs typeface="B Nazanin" panose="00000400000000000000" pitchFamily="2" charset="-78"/>
              </a:rPr>
              <a:t>صاف و صیقلی بودن محل ضربه</a:t>
            </a:r>
          </a:p>
          <a:p>
            <a:pPr marL="457200" lvl="0" indent="-457200" algn="r" rtl="1">
              <a:buFont typeface="+mj-lt"/>
              <a:buAutoNum type="arabicPeriod"/>
            </a:pPr>
            <a:endParaRPr lang="en-US" sz="1200" dirty="0" smtClean="0">
              <a:cs typeface="B Nazanin" panose="00000400000000000000" pitchFamily="2" charset="-78"/>
            </a:endParaRPr>
          </a:p>
          <a:p>
            <a:pPr marL="457200" lvl="0" indent="-457200" algn="r" rtl="1">
              <a:buFont typeface="+mj-lt"/>
              <a:buAutoNum type="arabicPeriod"/>
            </a:pPr>
            <a:r>
              <a:rPr lang="fa-IR" sz="2200" dirty="0" smtClean="0">
                <a:cs typeface="B Nazanin" panose="00000400000000000000" pitchFamily="2" charset="-78"/>
              </a:rPr>
              <a:t>به لحاظ زمان                </a:t>
            </a:r>
            <a:r>
              <a:rPr lang="fa-IR" sz="2000" dirty="0" smtClean="0">
                <a:cs typeface="B Nazanin" panose="00000400000000000000" pitchFamily="2" charset="-78"/>
              </a:rPr>
              <a:t>عدم رسوخ: </a:t>
            </a:r>
            <a:r>
              <a:rPr lang="fa-IR" sz="1800" dirty="0" smtClean="0">
                <a:cs typeface="B Nazanin" panose="00000400000000000000" pitchFamily="2" charset="-78"/>
              </a:rPr>
              <a:t>توجیه نکردن گناه</a:t>
            </a:r>
            <a:endParaRPr lang="en-US" sz="1800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sz="1050" dirty="0">
                <a:cs typeface="B Nazanin" panose="00000400000000000000" pitchFamily="2" charset="-78"/>
              </a:rPr>
              <a:t>	</a:t>
            </a:r>
            <a:r>
              <a:rPr lang="fa-IR" sz="1050" dirty="0" smtClean="0">
                <a:cs typeface="B Nazanin" panose="00000400000000000000" pitchFamily="2" charset="-78"/>
              </a:rPr>
              <a:t>                               </a:t>
            </a:r>
            <a:endParaRPr lang="fa-IR" sz="600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                                            توان </a:t>
            </a:r>
            <a:r>
              <a:rPr lang="fa-IR" sz="2000" dirty="0">
                <a:cs typeface="B Nazanin" panose="00000400000000000000" pitchFamily="2" charset="-78"/>
              </a:rPr>
              <a:t>مبارزه:عادت نکردن به گناه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>
                <a:cs typeface="B Nazanin" panose="00000400000000000000" pitchFamily="2" charset="-78"/>
              </a:rPr>
              <a:t> </a:t>
            </a:r>
            <a:endParaRPr lang="en-US" sz="2000" dirty="0">
              <a:cs typeface="B Nazanin" panose="00000400000000000000" pitchFamily="2" charset="-78"/>
            </a:endParaRPr>
          </a:p>
          <a:p>
            <a:pPr marL="0" lvl="0" indent="0" algn="r" rtl="1">
              <a:buNone/>
            </a:pPr>
            <a:endParaRPr lang="fa-IR" sz="2000" dirty="0" smtClean="0">
              <a:cs typeface="B Nazanin" panose="00000400000000000000" pitchFamily="2" charset="-78"/>
            </a:endParaRPr>
          </a:p>
          <a:p>
            <a:pPr marL="914400" lvl="3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توبه</a:t>
            </a:r>
            <a:r>
              <a:rPr lang="fa-IR" sz="2000" dirty="0">
                <a:cs typeface="B Nazanin" panose="00000400000000000000" pitchFamily="2" charset="-78"/>
              </a:rPr>
              <a:t>: انقلاب مقدس و آزاد درونی ≠ اضطرار و </a:t>
            </a:r>
            <a:r>
              <a:rPr lang="fa-IR" sz="2000" dirty="0" smtClean="0">
                <a:cs typeface="B Nazanin" panose="00000400000000000000" pitchFamily="2" charset="-78"/>
              </a:rPr>
              <a:t>اجبار</a:t>
            </a:r>
          </a:p>
          <a:p>
            <a:pPr marL="914400" lvl="3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توبه</a:t>
            </a:r>
            <a:r>
              <a:rPr lang="fa-IR" sz="2000" dirty="0">
                <a:cs typeface="B Nazanin" panose="00000400000000000000" pitchFamily="2" charset="-78"/>
              </a:rPr>
              <a:t>: از نظامات این دنیا (الیوم عمل و لاحساب و غدا حساب و لاعمل)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sz="2000" dirty="0">
              <a:cs typeface="B Nazanin" panose="00000400000000000000" pitchFamily="2" charset="-78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5360224" y="184482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5936288" y="256490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6124195" y="3229409"/>
            <a:ext cx="648072" cy="732341"/>
            <a:chOff x="6136242" y="2665411"/>
            <a:chExt cx="648072" cy="732341"/>
          </a:xfrm>
        </p:grpSpPr>
        <p:cxnSp>
          <p:nvCxnSpPr>
            <p:cNvPr id="9" name="Straight Arrow Connector 8"/>
            <p:cNvCxnSpPr/>
            <p:nvPr/>
          </p:nvCxnSpPr>
          <p:spPr>
            <a:xfrm flipH="1">
              <a:off x="6136242" y="2689154"/>
              <a:ext cx="648072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772267" y="2665411"/>
              <a:ext cx="0" cy="7323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Arrow Connector 14"/>
          <p:cNvCxnSpPr/>
          <p:nvPr/>
        </p:nvCxnSpPr>
        <p:spPr>
          <a:xfrm flipH="1">
            <a:off x="6129402" y="3946834"/>
            <a:ext cx="60283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own Arrow 16"/>
          <p:cNvSpPr/>
          <p:nvPr/>
        </p:nvSpPr>
        <p:spPr>
          <a:xfrm>
            <a:off x="7068979" y="3595579"/>
            <a:ext cx="1239670" cy="91045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prstClr val="black"/>
                </a:solidFill>
                <a:cs typeface="2  Nazanin" pitchFamily="2" charset="-78"/>
              </a:rPr>
              <a:t>دلایل</a:t>
            </a:r>
            <a:endParaRPr lang="fa-IR" sz="2000" b="1" dirty="0">
              <a:solidFill>
                <a:prstClr val="black"/>
              </a:solidFill>
              <a:cs typeface="2  Nazanin" pitchFamily="2" charset="-78"/>
            </a:endParaRPr>
          </a:p>
        </p:txBody>
      </p:sp>
      <p:sp>
        <p:nvSpPr>
          <p:cNvPr id="19" name="Right Bracket 18"/>
          <p:cNvSpPr/>
          <p:nvPr/>
        </p:nvSpPr>
        <p:spPr>
          <a:xfrm>
            <a:off x="7668344" y="4884052"/>
            <a:ext cx="163434" cy="63318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78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404664"/>
            <a:ext cx="8784976" cy="5904656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800" dirty="0">
                <a:solidFill>
                  <a:srgbClr val="00B050"/>
                </a:solidFill>
                <a:cs typeface="B Nazanin" panose="00000400000000000000" pitchFamily="2" charset="-78"/>
              </a:rPr>
              <a:t>ب) شرایط تحقق توبه: </a:t>
            </a:r>
            <a:endParaRPr lang="fa-IR" sz="2800" dirty="0" smtClean="0">
              <a:solidFill>
                <a:srgbClr val="00B050"/>
              </a:solidFill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en-US" sz="24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400" dirty="0">
                <a:solidFill>
                  <a:srgbClr val="0070C0"/>
                </a:solidFill>
                <a:cs typeface="B Nazanin" panose="00000400000000000000" pitchFamily="2" charset="-78"/>
              </a:rPr>
              <a:t>1. به لحاظ خود توبه             </a:t>
            </a:r>
            <a:r>
              <a:rPr lang="fa-IR" sz="2400" dirty="0" smtClean="0">
                <a:solidFill>
                  <a:srgbClr val="0070C0"/>
                </a:solidFill>
                <a:cs typeface="B Nazanin" panose="00000400000000000000" pitchFamily="2" charset="-78"/>
              </a:rPr>
              <a:t> </a:t>
            </a:r>
            <a:r>
              <a:rPr lang="fa-IR" sz="2400" dirty="0" smtClean="0">
                <a:cs typeface="B Nazanin" panose="00000400000000000000" pitchFamily="2" charset="-78"/>
              </a:rPr>
              <a:t>ارکان </a:t>
            </a:r>
            <a:r>
              <a:rPr lang="fa-IR" sz="2400" dirty="0">
                <a:cs typeface="B Nazanin" panose="00000400000000000000" pitchFamily="2" charset="-78"/>
              </a:rPr>
              <a:t>توبه   </a:t>
            </a:r>
            <a:r>
              <a:rPr lang="fa-IR" sz="2400" dirty="0" smtClean="0">
                <a:cs typeface="B Nazanin" panose="00000400000000000000" pitchFamily="2" charset="-78"/>
              </a:rPr>
              <a:t>  پشیمانی </a:t>
            </a:r>
            <a:r>
              <a:rPr lang="fa-IR" sz="2400" dirty="0">
                <a:cs typeface="B Nazanin" panose="00000400000000000000" pitchFamily="2" charset="-78"/>
              </a:rPr>
              <a:t>از گناه</a:t>
            </a:r>
            <a:endParaRPr lang="en-US" sz="24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                                                         عزم </a:t>
            </a:r>
            <a:r>
              <a:rPr lang="fa-IR" sz="2400" dirty="0">
                <a:cs typeface="B Nazanin" panose="00000400000000000000" pitchFamily="2" charset="-78"/>
              </a:rPr>
              <a:t>بر عدم تکرار</a:t>
            </a:r>
            <a:endParaRPr lang="en-US" sz="24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400" dirty="0">
                <a:cs typeface="B Nazanin" panose="00000400000000000000" pitchFamily="2" charset="-78"/>
              </a:rPr>
              <a:t> </a:t>
            </a:r>
            <a:endParaRPr lang="en-US" sz="24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400" dirty="0">
                <a:cs typeface="B Nazanin" panose="00000400000000000000" pitchFamily="2" charset="-78"/>
              </a:rPr>
              <a:t>	</a:t>
            </a:r>
            <a:r>
              <a:rPr lang="fa-IR" sz="2400" dirty="0" smtClean="0">
                <a:cs typeface="B Nazanin" panose="00000400000000000000" pitchFamily="2" charset="-78"/>
              </a:rPr>
              <a:t>                            شروط </a:t>
            </a:r>
            <a:r>
              <a:rPr lang="fa-IR" sz="2400" dirty="0">
                <a:cs typeface="B Nazanin" panose="00000400000000000000" pitchFamily="2" charset="-78"/>
              </a:rPr>
              <a:t>توبه      </a:t>
            </a:r>
            <a:r>
              <a:rPr lang="fa-IR" sz="2400" dirty="0" smtClean="0">
                <a:cs typeface="B Nazanin" panose="00000400000000000000" pitchFamily="2" charset="-78"/>
              </a:rPr>
              <a:t>قبولی       </a:t>
            </a:r>
            <a:r>
              <a:rPr lang="fa-IR" sz="2000" dirty="0">
                <a:cs typeface="B Nazanin" panose="00000400000000000000" pitchFamily="2" charset="-78"/>
              </a:rPr>
              <a:t>اعاده حق الناس          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dirty="0" smtClean="0">
                <a:cs typeface="B Nazanin" panose="00000400000000000000" pitchFamily="2" charset="-78"/>
              </a:rPr>
              <a:t>                                                                                         اعاده </a:t>
            </a:r>
            <a:r>
              <a:rPr lang="fa-IR" sz="2000" dirty="0">
                <a:cs typeface="B Nazanin" panose="00000400000000000000" pitchFamily="2" charset="-78"/>
              </a:rPr>
              <a:t>حق الله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400" dirty="0">
                <a:cs typeface="B Nazanin" panose="00000400000000000000" pitchFamily="2" charset="-78"/>
              </a:rPr>
              <a:t>                                      </a:t>
            </a:r>
            <a:r>
              <a:rPr lang="fa-IR" sz="2400" dirty="0" smtClean="0">
                <a:cs typeface="B Nazanin" panose="00000400000000000000" pitchFamily="2" charset="-78"/>
              </a:rPr>
              <a:t>                     کمالی     </a:t>
            </a:r>
            <a:r>
              <a:rPr lang="fa-IR" sz="2000" dirty="0" smtClean="0">
                <a:cs typeface="B Nazanin" panose="00000400000000000000" pitchFamily="2" charset="-78"/>
              </a:rPr>
              <a:t>جبران </a:t>
            </a:r>
            <a:r>
              <a:rPr lang="fa-IR" sz="2000" dirty="0">
                <a:cs typeface="B Nazanin" panose="00000400000000000000" pitchFamily="2" charset="-78"/>
              </a:rPr>
              <a:t>مافات </a:t>
            </a:r>
            <a:r>
              <a:rPr lang="fa-IR" sz="1800" dirty="0">
                <a:cs typeface="B Nazanin" panose="00000400000000000000" pitchFamily="2" charset="-78"/>
              </a:rPr>
              <a:t>(آب کردن گوشت حرام</a:t>
            </a:r>
            <a:r>
              <a:rPr lang="fa-IR" sz="1800" dirty="0" smtClean="0">
                <a:cs typeface="B Nazanin" panose="00000400000000000000" pitchFamily="2" charset="-78"/>
              </a:rPr>
              <a:t>)</a:t>
            </a:r>
          </a:p>
          <a:p>
            <a:pPr marL="0" indent="0" algn="r" rtl="1">
              <a:buNone/>
            </a:pPr>
            <a:r>
              <a:rPr lang="fa-IR" sz="1800" dirty="0" smtClean="0">
                <a:cs typeface="B Nazanin" panose="00000400000000000000" pitchFamily="2" charset="-78"/>
              </a:rPr>
              <a:t>                                                                                                </a:t>
            </a:r>
            <a:r>
              <a:rPr lang="fa-IR" sz="2000" dirty="0" smtClean="0">
                <a:cs typeface="B Nazanin" panose="00000400000000000000" pitchFamily="2" charset="-78"/>
              </a:rPr>
              <a:t>چشیدن </a:t>
            </a:r>
            <a:r>
              <a:rPr lang="fa-IR" sz="2000" dirty="0">
                <a:cs typeface="B Nazanin" panose="00000400000000000000" pitchFamily="2" charset="-78"/>
              </a:rPr>
              <a:t>سختی طاعت در مقابل لذت گناه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sz="2400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400" dirty="0">
                <a:solidFill>
                  <a:srgbClr val="0070C0"/>
                </a:solidFill>
                <a:cs typeface="B Nazanin" panose="00000400000000000000" pitchFamily="2" charset="-78"/>
              </a:rPr>
              <a:t>2. به لحاظ زمانی: </a:t>
            </a:r>
            <a:r>
              <a:rPr lang="fa-IR" sz="2400" dirty="0">
                <a:cs typeface="B Nazanin" panose="00000400000000000000" pitchFamily="2" charset="-78"/>
              </a:rPr>
              <a:t>قبل از مرگ ≠  ساعت معاینه              </a:t>
            </a:r>
            <a:r>
              <a:rPr lang="fa-IR" sz="2000" dirty="0">
                <a:cs typeface="B Nazanin" panose="00000400000000000000" pitchFamily="2" charset="-78"/>
              </a:rPr>
              <a:t>  تا آن لحظه که انسان اختیار دارد</a:t>
            </a:r>
            <a:endParaRPr lang="en-US" sz="2000" dirty="0">
              <a:cs typeface="B Nazanin" panose="00000400000000000000" pitchFamily="2" charset="-78"/>
            </a:endParaRPr>
          </a:p>
          <a:p>
            <a:pPr lvl="2" algn="r" rtl="1">
              <a:buClr>
                <a:schemeClr val="accent6"/>
              </a:buClr>
              <a:buFont typeface="Wingdings" pitchFamily="2" charset="2"/>
              <a:buChar char="Ø"/>
            </a:pPr>
            <a:r>
              <a:rPr lang="fa-IR" sz="2000" dirty="0">
                <a:cs typeface="B Nazanin" panose="00000400000000000000" pitchFamily="2" charset="-78"/>
              </a:rPr>
              <a:t>از درون انسان باشد ≠ اجباری </a:t>
            </a:r>
            <a:endParaRPr lang="en-US" sz="2000" dirty="0">
              <a:cs typeface="B Nazanin" panose="00000400000000000000" pitchFamily="2" charset="-78"/>
            </a:endParaRPr>
          </a:p>
          <a:p>
            <a:pPr lvl="2" algn="r" rtl="1">
              <a:buClr>
                <a:schemeClr val="accent6"/>
              </a:buClr>
              <a:buFont typeface="Wingdings" pitchFamily="2" charset="2"/>
              <a:buChar char="Ø"/>
            </a:pPr>
            <a:r>
              <a:rPr lang="fa-IR" sz="2000" dirty="0">
                <a:cs typeface="B Nazanin" panose="00000400000000000000" pitchFamily="2" charset="-78"/>
              </a:rPr>
              <a:t>حرکت و تغییر در این دنیا واقع می شود</a:t>
            </a:r>
            <a:endParaRPr lang="en-US" sz="20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sz="2400" dirty="0">
              <a:cs typeface="B Nazanin" panose="00000400000000000000" pitchFamily="2" charset="-78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3347864" y="5013176"/>
            <a:ext cx="71739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868144" y="1628800"/>
            <a:ext cx="5760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5868144" y="2924944"/>
            <a:ext cx="5760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ight Bracket 10"/>
          <p:cNvSpPr/>
          <p:nvPr/>
        </p:nvSpPr>
        <p:spPr>
          <a:xfrm>
            <a:off x="4572000" y="1628800"/>
            <a:ext cx="144016" cy="432048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3" name="Right Bracket 32"/>
          <p:cNvSpPr/>
          <p:nvPr/>
        </p:nvSpPr>
        <p:spPr>
          <a:xfrm>
            <a:off x="4355976" y="2852936"/>
            <a:ext cx="216024" cy="864096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4" name="Right Bracket 33"/>
          <p:cNvSpPr/>
          <p:nvPr/>
        </p:nvSpPr>
        <p:spPr>
          <a:xfrm>
            <a:off x="3347864" y="2852936"/>
            <a:ext cx="216024" cy="432048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5" name="Right Bracket 34"/>
          <p:cNvSpPr/>
          <p:nvPr/>
        </p:nvSpPr>
        <p:spPr>
          <a:xfrm>
            <a:off x="3426758" y="3748650"/>
            <a:ext cx="209138" cy="432048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cxnSp>
        <p:nvCxnSpPr>
          <p:cNvPr id="15" name="Straight Connector 14"/>
          <p:cNvCxnSpPr/>
          <p:nvPr/>
        </p:nvCxnSpPr>
        <p:spPr>
          <a:xfrm>
            <a:off x="6444208" y="1628800"/>
            <a:ext cx="0" cy="12961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38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468560" y="620688"/>
            <a:ext cx="8712968" cy="5832648"/>
          </a:xfrm>
        </p:spPr>
        <p:txBody>
          <a:bodyPr>
            <a:normAutofit/>
          </a:bodyPr>
          <a:lstStyle/>
          <a:p>
            <a:pPr lvl="0" algn="r" rtl="1">
              <a:buFont typeface="Wingdings" pitchFamily="2" charset="2"/>
              <a:buChar char="v"/>
            </a:pPr>
            <a:r>
              <a:rPr lang="fa-IR" sz="3300" dirty="0">
                <a:solidFill>
                  <a:srgbClr val="0070C0"/>
                </a:solidFill>
                <a:cs typeface="B Nazanin" panose="00000400000000000000" pitchFamily="2" charset="-78"/>
              </a:rPr>
              <a:t>فرآیند پیدایش </a:t>
            </a:r>
            <a:r>
              <a:rPr lang="fa-IR" sz="3300" dirty="0" smtClean="0">
                <a:solidFill>
                  <a:srgbClr val="0070C0"/>
                </a:solidFill>
                <a:cs typeface="B Nazanin" panose="00000400000000000000" pitchFamily="2" charset="-78"/>
              </a:rPr>
              <a:t>توبه </a:t>
            </a:r>
            <a:r>
              <a:rPr lang="fa-IR" sz="3300" dirty="0">
                <a:solidFill>
                  <a:srgbClr val="0070C0"/>
                </a:solidFill>
                <a:cs typeface="B Nazanin" panose="00000400000000000000" pitchFamily="2" charset="-78"/>
              </a:rPr>
              <a:t>:</a:t>
            </a:r>
            <a:endParaRPr lang="en-US" sz="3300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>
                <a:cs typeface="B Nazanin" panose="00000400000000000000" pitchFamily="2" charset="-78"/>
              </a:rPr>
              <a:t> </a:t>
            </a:r>
          </a:p>
          <a:p>
            <a:pPr marL="365760" lvl="1" indent="0" algn="r" rtl="1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1. باقی </a:t>
            </a:r>
            <a:r>
              <a:rPr lang="fa-IR" sz="2400" dirty="0">
                <a:cs typeface="B Nazanin" panose="00000400000000000000" pitchFamily="2" charset="-78"/>
              </a:rPr>
              <a:t>ماندن عناصر مقدس (ولو اندک</a:t>
            </a:r>
            <a:r>
              <a:rPr lang="fa-IR" sz="2400" dirty="0" smtClean="0">
                <a:cs typeface="B Nazanin" panose="00000400000000000000" pitchFamily="2" charset="-78"/>
              </a:rPr>
              <a:t>)</a:t>
            </a:r>
          </a:p>
          <a:p>
            <a:pPr marL="365760" lvl="1" indent="0" algn="r" rtl="1">
              <a:buNone/>
            </a:pPr>
            <a:endParaRPr lang="en-US" sz="300" dirty="0">
              <a:cs typeface="B Nazanin" panose="00000400000000000000" pitchFamily="2" charset="-78"/>
            </a:endParaRPr>
          </a:p>
          <a:p>
            <a:pPr marL="365760" lvl="1" indent="0" algn="r" rtl="1">
              <a:buClr>
                <a:srgbClr val="FF0000"/>
              </a:buClr>
              <a:buNone/>
            </a:pPr>
            <a:r>
              <a:rPr lang="fa-IR" sz="1800" dirty="0">
                <a:solidFill>
                  <a:srgbClr val="00B050"/>
                </a:solidFill>
                <a:cs typeface="B Nazanin" panose="00000400000000000000" pitchFamily="2" charset="-78"/>
              </a:rPr>
              <a:t>حکمت 213 نهج </a:t>
            </a:r>
            <a:r>
              <a:rPr lang="fa-IR" sz="18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البلاغه:</a:t>
            </a:r>
          </a:p>
          <a:p>
            <a:pPr marL="365760" lvl="1" indent="0" algn="r" rtl="1">
              <a:buClr>
                <a:srgbClr val="FF0000"/>
              </a:buClr>
              <a:buNone/>
            </a:pPr>
            <a:r>
              <a:rPr lang="fa-IR" sz="1600" dirty="0">
                <a:solidFill>
                  <a:srgbClr val="00B050"/>
                </a:solidFill>
                <a:cs typeface="B Nazanin" panose="00000400000000000000" pitchFamily="2" charset="-78"/>
              </a:rPr>
              <a:t> </a:t>
            </a:r>
            <a:r>
              <a:rPr lang="fa-IR" sz="16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        </a:t>
            </a:r>
            <a:r>
              <a:rPr lang="fa-IR" sz="20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«</a:t>
            </a:r>
            <a:r>
              <a:rPr lang="fa-IR" sz="2000" dirty="0">
                <a:solidFill>
                  <a:srgbClr val="00B050"/>
                </a:solidFill>
                <a:cs typeface="B Nazanin" panose="00000400000000000000" pitchFamily="2" charset="-78"/>
              </a:rPr>
              <a:t>از خدا بترس هر چند اندک و میان خود و خدا پرده ای قرار ده، هر چند نازک»</a:t>
            </a:r>
            <a:endParaRPr lang="en-US" sz="2000" dirty="0">
              <a:solidFill>
                <a:srgbClr val="00B050"/>
              </a:solidFill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100" dirty="0">
                <a:cs typeface="B Nazanin" panose="00000400000000000000" pitchFamily="2" charset="-78"/>
              </a:rPr>
              <a:t> </a:t>
            </a:r>
            <a:endParaRPr lang="en-US" sz="1100" dirty="0">
              <a:cs typeface="B Nazanin" panose="00000400000000000000" pitchFamily="2" charset="-78"/>
            </a:endParaRPr>
          </a:p>
          <a:p>
            <a:pPr marL="365760" lvl="1" indent="0" algn="r" rtl="1">
              <a:buNone/>
            </a:pPr>
            <a:r>
              <a:rPr lang="fa-IR" sz="2400" dirty="0" smtClean="0">
                <a:cs typeface="B Nazanin" panose="00000400000000000000" pitchFamily="2" charset="-78"/>
              </a:rPr>
              <a:t>2. شناخت </a:t>
            </a:r>
            <a:r>
              <a:rPr lang="fa-IR" sz="2400" dirty="0">
                <a:cs typeface="B Nazanin" panose="00000400000000000000" pitchFamily="2" charset="-78"/>
              </a:rPr>
              <a:t>خداوند و حرکت به سمت </a:t>
            </a:r>
            <a:r>
              <a:rPr lang="fa-IR" sz="2400" dirty="0" smtClean="0">
                <a:cs typeface="B Nazanin" panose="00000400000000000000" pitchFamily="2" charset="-78"/>
              </a:rPr>
              <a:t>او </a:t>
            </a:r>
            <a:r>
              <a:rPr lang="fa-IR" sz="28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≠ </a:t>
            </a:r>
            <a:r>
              <a:rPr lang="fa-IR" sz="2400" dirty="0" smtClean="0">
                <a:cs typeface="B Nazanin" panose="00000400000000000000" pitchFamily="2" charset="-78"/>
              </a:rPr>
              <a:t> خودکشی ، جنون</a:t>
            </a:r>
            <a:endParaRPr lang="en-US" sz="24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 </a:t>
            </a:r>
            <a:endParaRPr lang="en-US" sz="4000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  <a:p>
            <a:pPr lvl="0" algn="r" rtl="1">
              <a:buFont typeface="Wingdings" pitchFamily="2" charset="2"/>
              <a:buChar char="v"/>
            </a:pPr>
            <a:r>
              <a:rPr lang="fa-IR" sz="3300" dirty="0" smtClean="0">
                <a:solidFill>
                  <a:srgbClr val="0070C0"/>
                </a:solidFill>
                <a:cs typeface="B Nazanin" panose="00000400000000000000" pitchFamily="2" charset="-78"/>
              </a:rPr>
              <a:t>ثمرات </a:t>
            </a:r>
            <a:r>
              <a:rPr lang="fa-IR" sz="3300" dirty="0">
                <a:solidFill>
                  <a:srgbClr val="0070C0"/>
                </a:solidFill>
                <a:cs typeface="B Nazanin" panose="00000400000000000000" pitchFamily="2" charset="-78"/>
              </a:rPr>
              <a:t>توبه:</a:t>
            </a:r>
            <a:endParaRPr lang="en-US" sz="3300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lvl="2" algn="r" rtl="1"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fa-IR" sz="2400" dirty="0">
                <a:cs typeface="B Nazanin" panose="00000400000000000000" pitchFamily="2" charset="-78"/>
              </a:rPr>
              <a:t>تبدیل سیئات به </a:t>
            </a:r>
            <a:r>
              <a:rPr lang="fa-IR" sz="2400" dirty="0" smtClean="0">
                <a:cs typeface="B Nazanin" panose="00000400000000000000" pitchFamily="2" charset="-78"/>
              </a:rPr>
              <a:t>حسنات</a:t>
            </a:r>
            <a:endParaRPr lang="en-US" sz="2400" dirty="0">
              <a:cs typeface="B Nazanin" panose="00000400000000000000" pitchFamily="2" charset="-78"/>
            </a:endParaRPr>
          </a:p>
          <a:p>
            <a:pPr lvl="2" algn="r" rtl="1"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fa-IR" sz="2400" dirty="0">
                <a:cs typeface="B Nazanin" panose="00000400000000000000" pitchFamily="2" charset="-78"/>
              </a:rPr>
              <a:t>توبه و انابه توبه کننده در نزد خدا بالاتر از تسبیح تسبیح کنندگان</a:t>
            </a:r>
            <a:endParaRPr lang="en-US" sz="24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557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404664"/>
            <a:ext cx="8229600" cy="5433467"/>
          </a:xfrm>
        </p:spPr>
        <p:txBody>
          <a:bodyPr>
            <a:normAutofit fontScale="92500"/>
          </a:bodyPr>
          <a:lstStyle/>
          <a:p>
            <a:pPr marL="0" indent="0" algn="r" rtl="1">
              <a:buNone/>
            </a:pPr>
            <a:r>
              <a:rPr lang="fa-IR" sz="3000" dirty="0">
                <a:solidFill>
                  <a:srgbClr val="00B050"/>
                </a:solidFill>
                <a:cs typeface="B Nazanin" panose="00000400000000000000" pitchFamily="2" charset="-78"/>
              </a:rPr>
              <a:t>نکات تکمیلی: آثار آیت الله جوادی </a:t>
            </a:r>
            <a:r>
              <a:rPr lang="fa-IR" sz="3000" dirty="0" smtClean="0">
                <a:solidFill>
                  <a:srgbClr val="00B050"/>
                </a:solidFill>
                <a:cs typeface="B Nazanin" panose="00000400000000000000" pitchFamily="2" charset="-78"/>
              </a:rPr>
              <a:t>آملی</a:t>
            </a:r>
            <a:endParaRPr lang="en-US" sz="1900" dirty="0" smtClean="0">
              <a:cs typeface="B Nazanin" panose="00000400000000000000" pitchFamily="2" charset="-78"/>
            </a:endParaRPr>
          </a:p>
          <a:p>
            <a:pPr lvl="0" algn="r" rtl="1">
              <a:buFont typeface="Wingdings" pitchFamily="2" charset="2"/>
              <a:buChar char="v"/>
            </a:pPr>
            <a:r>
              <a:rPr lang="fa-IR" sz="4200" dirty="0" smtClean="0">
                <a:solidFill>
                  <a:srgbClr val="0070C0"/>
                </a:solidFill>
                <a:cs typeface="B Nazanin" panose="00000400000000000000" pitchFamily="2" charset="-78"/>
              </a:rPr>
              <a:t> انواع توبه   </a:t>
            </a:r>
            <a:endParaRPr lang="en-US" sz="4200" dirty="0" smtClean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822960" lvl="1" indent="-457200" algn="r" rtl="1">
              <a:buFont typeface="+mj-lt"/>
              <a:buAutoNum type="arabicPeriod"/>
            </a:pPr>
            <a:r>
              <a:rPr lang="fa-IR" sz="22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عام</a:t>
            </a:r>
            <a:r>
              <a:rPr lang="fa-IR" sz="2200" dirty="0">
                <a:cs typeface="B Nazanin" panose="00000400000000000000" pitchFamily="2" charset="-78"/>
              </a:rPr>
              <a:t>: توبه از ارتکاب گناه</a:t>
            </a:r>
            <a:endParaRPr lang="en-US" sz="2200" dirty="0">
              <a:cs typeface="B Nazanin" panose="00000400000000000000" pitchFamily="2" charset="-78"/>
            </a:endParaRPr>
          </a:p>
          <a:p>
            <a:pPr marL="822960" lvl="1" indent="-457200" algn="r" rtl="1">
              <a:buFont typeface="+mj-lt"/>
              <a:buAutoNum type="arabicPeriod"/>
            </a:pPr>
            <a:r>
              <a:rPr lang="fa-IR" sz="2200" dirty="0">
                <a:solidFill>
                  <a:srgbClr val="FF0000"/>
                </a:solidFill>
                <a:cs typeface="B Nazanin" panose="00000400000000000000" pitchFamily="2" charset="-78"/>
              </a:rPr>
              <a:t>خاص</a:t>
            </a:r>
            <a:r>
              <a:rPr lang="fa-IR" sz="2200" dirty="0">
                <a:cs typeface="B Nazanin" panose="00000400000000000000" pitchFamily="2" charset="-78"/>
              </a:rPr>
              <a:t>: توبه از ترک اولی و مستحب</a:t>
            </a:r>
            <a:endParaRPr lang="en-US" sz="2200" dirty="0">
              <a:cs typeface="B Nazanin" panose="00000400000000000000" pitchFamily="2" charset="-78"/>
            </a:endParaRPr>
          </a:p>
          <a:p>
            <a:pPr marL="822960" lvl="1" indent="-457200" algn="r" rtl="1">
              <a:buFont typeface="+mj-lt"/>
              <a:buAutoNum type="arabicPeriod"/>
            </a:pPr>
            <a:r>
              <a:rPr lang="fa-IR" sz="2200" dirty="0">
                <a:solidFill>
                  <a:srgbClr val="FF0000"/>
                </a:solidFill>
                <a:cs typeface="B Nazanin" panose="00000400000000000000" pitchFamily="2" charset="-78"/>
              </a:rPr>
              <a:t>اخص</a:t>
            </a:r>
            <a:r>
              <a:rPr lang="fa-IR" sz="2200" dirty="0">
                <a:cs typeface="B Nazanin" panose="00000400000000000000" pitchFamily="2" charset="-78"/>
              </a:rPr>
              <a:t>: توبه از توجه به غیرخداوند</a:t>
            </a:r>
            <a:r>
              <a:rPr lang="fa-IR" sz="2600" dirty="0">
                <a:cs typeface="B Nazanin" panose="00000400000000000000" pitchFamily="2" charset="-78"/>
              </a:rPr>
              <a:t> </a:t>
            </a:r>
            <a:endParaRPr lang="fa-IR" sz="2600" dirty="0" smtClean="0">
              <a:cs typeface="B Nazanin" panose="00000400000000000000" pitchFamily="2" charset="-78"/>
            </a:endParaRPr>
          </a:p>
          <a:p>
            <a:pPr marL="365760" lvl="1" indent="0" algn="r" rtl="1">
              <a:buNone/>
            </a:pPr>
            <a:r>
              <a:rPr lang="fa-IR" sz="2600" dirty="0">
                <a:cs typeface="B Nazanin" panose="00000400000000000000" pitchFamily="2" charset="-78"/>
              </a:rPr>
              <a:t> </a:t>
            </a:r>
            <a:r>
              <a:rPr lang="fa-IR" sz="2600" dirty="0" smtClean="0">
                <a:cs typeface="B Nazanin" panose="00000400000000000000" pitchFamily="2" charset="-78"/>
              </a:rPr>
              <a:t>     </a:t>
            </a:r>
            <a:r>
              <a:rPr lang="fa-IR" sz="2200" dirty="0" smtClean="0">
                <a:cs typeface="B Nazanin" panose="00000400000000000000" pitchFamily="2" charset="-78"/>
              </a:rPr>
              <a:t>(</a:t>
            </a:r>
            <a:r>
              <a:rPr lang="fa-IR" sz="2200" dirty="0">
                <a:cs typeface="B Nazanin" panose="00000400000000000000" pitchFamily="2" charset="-78"/>
              </a:rPr>
              <a:t>چنان‌که پيغمبر اکرم(ص) فرمود: «انه ليغان علي قلبي و اني لاسغفر الله بالنهار سبعين مرة»)</a:t>
            </a:r>
            <a:endParaRPr lang="en-US" sz="2200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en-US" sz="1300" dirty="0" smtClean="0">
              <a:cs typeface="B Nazanin" panose="00000400000000000000" pitchFamily="2" charset="-78"/>
            </a:endParaRPr>
          </a:p>
          <a:p>
            <a:pPr lvl="0" algn="r" rtl="1">
              <a:buFont typeface="Wingdings" pitchFamily="2" charset="2"/>
              <a:buChar char="v"/>
            </a:pPr>
            <a:r>
              <a:rPr lang="fa-IR" sz="4200" dirty="0" smtClean="0">
                <a:solidFill>
                  <a:srgbClr val="0070C0"/>
                </a:solidFill>
                <a:cs typeface="B Nazanin" panose="00000400000000000000" pitchFamily="2" charset="-78"/>
              </a:rPr>
              <a:t> انواع </a:t>
            </a:r>
            <a:r>
              <a:rPr lang="fa-IR" sz="4200" dirty="0">
                <a:solidFill>
                  <a:srgbClr val="0070C0"/>
                </a:solidFill>
                <a:cs typeface="B Nazanin" panose="00000400000000000000" pitchFamily="2" charset="-78"/>
              </a:rPr>
              <a:t>توبه </a:t>
            </a:r>
            <a:endParaRPr lang="en-US" sz="4200" dirty="0">
              <a:solidFill>
                <a:srgbClr val="0070C0"/>
              </a:solidFill>
              <a:cs typeface="B Nazanin" panose="00000400000000000000" pitchFamily="2" charset="-78"/>
            </a:endParaRPr>
          </a:p>
          <a:p>
            <a:pPr marL="880110" lvl="1" indent="-514350" algn="r" rtl="1">
              <a:buFont typeface="+mj-lt"/>
              <a:buAutoNum type="arabicPeriod"/>
            </a:pPr>
            <a:r>
              <a:rPr lang="fa-IR" sz="2200" dirty="0">
                <a:solidFill>
                  <a:srgbClr val="FF0000"/>
                </a:solidFill>
                <a:cs typeface="B Nazanin" panose="00000400000000000000" pitchFamily="2" charset="-78"/>
              </a:rPr>
              <a:t>توبه پسینی</a:t>
            </a:r>
            <a:r>
              <a:rPr lang="fa-IR" sz="2200" dirty="0">
                <a:cs typeface="B Nazanin" panose="00000400000000000000" pitchFamily="2" charset="-78"/>
              </a:rPr>
              <a:t>: رفع گناه</a:t>
            </a:r>
            <a:endParaRPr lang="en-US" sz="2200" dirty="0">
              <a:cs typeface="B Nazanin" panose="00000400000000000000" pitchFamily="2" charset="-78"/>
            </a:endParaRPr>
          </a:p>
          <a:p>
            <a:pPr marL="880110" lvl="1" indent="-514350" algn="r" rtl="1">
              <a:buFont typeface="+mj-lt"/>
              <a:buAutoNum type="arabicPeriod"/>
            </a:pPr>
            <a:r>
              <a:rPr lang="fa-IR" sz="22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توبه </a:t>
            </a:r>
            <a:r>
              <a:rPr lang="fa-IR" sz="2200" dirty="0">
                <a:solidFill>
                  <a:srgbClr val="FF0000"/>
                </a:solidFill>
                <a:cs typeface="B Nazanin" panose="00000400000000000000" pitchFamily="2" charset="-78"/>
              </a:rPr>
              <a:t>پیشینی</a:t>
            </a:r>
            <a:r>
              <a:rPr lang="fa-IR" sz="2200" dirty="0">
                <a:cs typeface="B Nazanin" panose="00000400000000000000" pitchFamily="2" charset="-78"/>
              </a:rPr>
              <a:t>: دفع گناه </a:t>
            </a:r>
            <a:r>
              <a:rPr lang="fa-IR" sz="2600" dirty="0">
                <a:cs typeface="B Nazanin" panose="00000400000000000000" pitchFamily="2" charset="-78"/>
              </a:rPr>
              <a:t>(توبه معصومین </a:t>
            </a:r>
            <a:r>
              <a:rPr lang="fa-IR" sz="1500" dirty="0">
                <a:cs typeface="B Nazanin" panose="00000400000000000000" pitchFamily="2" charset="-78"/>
              </a:rPr>
              <a:t>علیهم السلام</a:t>
            </a:r>
            <a:r>
              <a:rPr lang="fa-IR" sz="2600" dirty="0" smtClean="0">
                <a:cs typeface="B Nazanin" panose="00000400000000000000" pitchFamily="2" charset="-78"/>
              </a:rPr>
              <a:t>)</a:t>
            </a:r>
          </a:p>
          <a:p>
            <a:pPr marL="0" lv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دلیل: سیر دایمی در دایره خوف و رجا</a:t>
            </a:r>
          </a:p>
          <a:p>
            <a:pPr marL="0" lv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                                                          خوف                                       رجاء</a:t>
            </a:r>
          </a:p>
          <a:p>
            <a:pPr marL="0" lvl="0" indent="0" algn="r" rtl="1">
              <a:buNone/>
            </a:pPr>
            <a:endParaRPr lang="fa-IR" dirty="0">
              <a:cs typeface="B Nazanin" panose="00000400000000000000" pitchFamily="2" charset="-78"/>
            </a:endParaRPr>
          </a:p>
          <a:p>
            <a:pPr marL="0" lvl="0" indent="0" algn="r" rtl="1">
              <a:buNone/>
            </a:pPr>
            <a:endParaRPr lang="en-US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Nazanin" panose="00000400000000000000" pitchFamily="2" charset="-78"/>
            </a:endParaRPr>
          </a:p>
        </p:txBody>
      </p:sp>
      <p:sp>
        <p:nvSpPr>
          <p:cNvPr id="6" name="Curved Down Arrow 5"/>
          <p:cNvSpPr/>
          <p:nvPr/>
        </p:nvSpPr>
        <p:spPr>
          <a:xfrm>
            <a:off x="1547664" y="4725144"/>
            <a:ext cx="2448272" cy="792088"/>
          </a:xfrm>
          <a:prstGeom prst="curved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prstClr val="black"/>
              </a:solidFill>
            </a:endParaRPr>
          </a:p>
        </p:txBody>
      </p:sp>
      <p:sp>
        <p:nvSpPr>
          <p:cNvPr id="9" name="Curved Up Arrow 8"/>
          <p:cNvSpPr/>
          <p:nvPr/>
        </p:nvSpPr>
        <p:spPr>
          <a:xfrm flipH="1">
            <a:off x="1332234" y="5609499"/>
            <a:ext cx="2591694" cy="918752"/>
          </a:xfrm>
          <a:prstGeom prst="curvedUp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57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435280" cy="579350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en-US" sz="2000" b="1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sz="2000" b="1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b="1" dirty="0">
                <a:cs typeface="B Nazanin" panose="00000400000000000000" pitchFamily="2" charset="-78"/>
              </a:rPr>
              <a:t>هدف زندگی                                      </a:t>
            </a:r>
            <a:r>
              <a:rPr lang="fa-IR" sz="2000" b="1" dirty="0" smtClean="0">
                <a:cs typeface="B Nazanin" panose="00000400000000000000" pitchFamily="2" charset="-78"/>
              </a:rPr>
              <a:t> عبودیت </a:t>
            </a:r>
            <a:r>
              <a:rPr lang="fa-IR" b="1" u="sng" dirty="0">
                <a:solidFill>
                  <a:srgbClr val="00B050"/>
                </a:solidFill>
                <a:cs typeface="B Nazanin" panose="00000400000000000000" pitchFamily="2" charset="-78"/>
              </a:rPr>
              <a:t>(آزادی معنوی)</a:t>
            </a:r>
          </a:p>
          <a:p>
            <a:pPr marL="0" indent="0" algn="r" rtl="1">
              <a:buNone/>
            </a:pPr>
            <a:r>
              <a:rPr lang="fa-IR" sz="2000" b="1" dirty="0">
                <a:cs typeface="B Nazanin" panose="00000400000000000000" pitchFamily="2" charset="-78"/>
              </a:rPr>
              <a:t>                                                                                              </a:t>
            </a:r>
          </a:p>
          <a:p>
            <a:pPr marL="0" indent="0" algn="r" rtl="1">
              <a:buNone/>
            </a:pPr>
            <a:r>
              <a:rPr lang="fa-IR" sz="1600" b="1" dirty="0">
                <a:cs typeface="B Nazanin" panose="00000400000000000000" pitchFamily="2" charset="-78"/>
              </a:rPr>
              <a:t>                </a:t>
            </a:r>
            <a:r>
              <a:rPr lang="fa-IR" sz="1600" b="1" dirty="0" smtClean="0">
                <a:cs typeface="B Nazanin" panose="00000400000000000000" pitchFamily="2" charset="-78"/>
              </a:rPr>
              <a:t>                              مکانیسم طراحی شده برای نیل به این هدف </a:t>
            </a:r>
          </a:p>
          <a:p>
            <a:pPr marL="0" indent="0" algn="r" rtl="1">
              <a:buNone/>
            </a:pPr>
            <a:r>
              <a:rPr lang="fa-IR" b="1" dirty="0" smtClean="0">
                <a:cs typeface="B Nazanin" panose="00000400000000000000" pitchFamily="2" charset="-78"/>
              </a:rPr>
              <a:t>                                     عبادت و دعا</a:t>
            </a:r>
          </a:p>
          <a:p>
            <a:pPr marL="0" indent="0" algn="r" rtl="1">
              <a:buNone/>
            </a:pPr>
            <a:r>
              <a:rPr lang="fa-IR" b="1" dirty="0" smtClean="0">
                <a:cs typeface="B Nazanin" panose="00000400000000000000" pitchFamily="2" charset="-78"/>
              </a:rPr>
              <a:t>  </a:t>
            </a:r>
            <a:endParaRPr lang="fa-IR" b="1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1600" b="1" dirty="0">
                <a:cs typeface="B Nazanin" panose="00000400000000000000" pitchFamily="2" charset="-78"/>
              </a:rPr>
              <a:t>در  صورت انحراف از مسیر: طراحی یک مکانیسم بازگشت     </a:t>
            </a:r>
          </a:p>
          <a:p>
            <a:pPr marL="0" indent="0" algn="r" rtl="1">
              <a:buNone/>
            </a:pPr>
            <a:r>
              <a:rPr lang="fa-IR" sz="2000" b="1" dirty="0">
                <a:cs typeface="B Nazanin" panose="00000400000000000000" pitchFamily="2" charset="-78"/>
              </a:rPr>
              <a:t>                 توبه           </a:t>
            </a:r>
          </a:p>
          <a:p>
            <a:pPr marL="0" indent="0" algn="r" rtl="1">
              <a:buNone/>
            </a:pPr>
            <a:r>
              <a:rPr lang="fa-IR" sz="2000" b="1" dirty="0">
                <a:cs typeface="B Nazanin" panose="00000400000000000000" pitchFamily="2" charset="-78"/>
              </a:rPr>
              <a:t>                                                        </a:t>
            </a:r>
            <a:r>
              <a:rPr lang="fa-IR" sz="1600" b="1" dirty="0">
                <a:cs typeface="B Nazanin" panose="00000400000000000000" pitchFamily="2" charset="-78"/>
              </a:rPr>
              <a:t>تفسیر دیگر آزادی انسان از خود دانی </a:t>
            </a:r>
            <a:endParaRPr lang="fa-IR" sz="2000" b="1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2000" b="1" dirty="0">
                <a:cs typeface="B Nazanin" panose="00000400000000000000" pitchFamily="2" charset="-78"/>
              </a:rPr>
              <a:t>                                                         بزرگی و بزگواری روح</a:t>
            </a:r>
          </a:p>
          <a:p>
            <a:pPr marL="0" indent="0" algn="r" rtl="1">
              <a:buNone/>
            </a:pPr>
            <a:endParaRPr lang="fa-IR" sz="2000" b="1" dirty="0">
              <a:cs typeface="B Nazanin" panose="00000400000000000000" pitchFamily="2" charset="-78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2113646" y="1484784"/>
            <a:ext cx="3240360" cy="432048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prstClr val="white"/>
              </a:solidFill>
            </a:endParaRPr>
          </a:p>
        </p:txBody>
      </p:sp>
      <p:sp>
        <p:nvSpPr>
          <p:cNvPr id="6" name="Down Arrow Callout 5"/>
          <p:cNvSpPr/>
          <p:nvPr/>
        </p:nvSpPr>
        <p:spPr>
          <a:xfrm>
            <a:off x="5130444" y="125952"/>
            <a:ext cx="2952463" cy="1368152"/>
          </a:xfrm>
          <a:prstGeom prst="down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2400" b="1" dirty="0" smtClean="0">
                <a:solidFill>
                  <a:prstClr val="black"/>
                </a:solidFill>
                <a:cs typeface="2  Nazanin" pitchFamily="2" charset="-78"/>
              </a:rPr>
              <a:t>تقوا: وقایت و مواظبت راه عبودیت</a:t>
            </a:r>
            <a:endParaRPr lang="fa-IR" sz="2400" b="1" dirty="0">
              <a:solidFill>
                <a:prstClr val="black"/>
              </a:solidFill>
              <a:cs typeface="2  Nazanin" pitchFamily="2" charset="-78"/>
            </a:endParaRPr>
          </a:p>
        </p:txBody>
      </p:sp>
      <p:sp>
        <p:nvSpPr>
          <p:cNvPr id="7" name="Up Arrow 6"/>
          <p:cNvSpPr/>
          <p:nvPr/>
        </p:nvSpPr>
        <p:spPr>
          <a:xfrm>
            <a:off x="3841578" y="2729791"/>
            <a:ext cx="1656184" cy="576064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prstClr val="white"/>
              </a:solidFill>
            </a:endParaRPr>
          </a:p>
        </p:txBody>
      </p:sp>
      <p:cxnSp>
        <p:nvCxnSpPr>
          <p:cNvPr id="15" name="Elbow Connector 14"/>
          <p:cNvCxnSpPr/>
          <p:nvPr/>
        </p:nvCxnSpPr>
        <p:spPr>
          <a:xfrm rot="16200000" flipV="1">
            <a:off x="6199912" y="2464623"/>
            <a:ext cx="1784738" cy="1152128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1403648" y="2166651"/>
            <a:ext cx="504056" cy="2648835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96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070C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79712" y="692696"/>
            <a:ext cx="5400600" cy="5688632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fa-IR" sz="2800" b="1" dirty="0">
                <a:cs typeface="Tabassom" pitchFamily="2" charset="-78"/>
              </a:rPr>
              <a:t>حرف های ما هنوز </a:t>
            </a:r>
            <a:r>
              <a:rPr lang="fa-IR" sz="2800" b="1" dirty="0" smtClean="0">
                <a:cs typeface="Tabassom" pitchFamily="2" charset="-78"/>
              </a:rPr>
              <a:t>ناتمام</a:t>
            </a:r>
            <a:endParaRPr lang="fa-IR" sz="2800" b="1" dirty="0">
              <a:cs typeface="Tabassom" pitchFamily="2" charset="-78"/>
            </a:endParaRPr>
          </a:p>
          <a:p>
            <a:pPr marL="0" indent="0" algn="r" rtl="1">
              <a:buNone/>
            </a:pPr>
            <a:r>
              <a:rPr lang="fa-IR" sz="2800" b="1" dirty="0">
                <a:cs typeface="Tabassom" pitchFamily="2" charset="-78"/>
              </a:rPr>
              <a:t> </a:t>
            </a:r>
            <a:r>
              <a:rPr lang="fa-IR" sz="2800" b="1" dirty="0" smtClean="0">
                <a:cs typeface="Tabassom" pitchFamily="2" charset="-78"/>
              </a:rPr>
              <a:t>                  </a:t>
            </a:r>
            <a:r>
              <a:rPr lang="fa-IR" sz="2800" b="1" dirty="0">
                <a:cs typeface="Tabassom" pitchFamily="2" charset="-78"/>
              </a:rPr>
              <a:t>تا نگاه می کنی</a:t>
            </a:r>
            <a:endParaRPr lang="en-US" sz="2800" b="1" dirty="0">
              <a:cs typeface="Tabassom" pitchFamily="2" charset="-78"/>
            </a:endParaRPr>
          </a:p>
          <a:p>
            <a:pPr marL="0" indent="0" algn="r" rtl="1">
              <a:buNone/>
            </a:pPr>
            <a:r>
              <a:rPr lang="fa-IR" sz="2800" b="1" dirty="0">
                <a:cs typeface="Tabassom" pitchFamily="2" charset="-78"/>
              </a:rPr>
              <a:t>                     </a:t>
            </a:r>
            <a:r>
              <a:rPr lang="fa-IR" sz="2800" b="1" dirty="0" smtClean="0">
                <a:cs typeface="Tabassom" pitchFamily="2" charset="-78"/>
              </a:rPr>
              <a:t>         </a:t>
            </a:r>
            <a:r>
              <a:rPr lang="fa-IR" sz="2800" b="1" dirty="0">
                <a:cs typeface="Tabassom" pitchFamily="2" charset="-78"/>
              </a:rPr>
              <a:t>وقت رفتن است</a:t>
            </a:r>
            <a:endParaRPr lang="en-US" sz="2800" b="1" dirty="0">
              <a:cs typeface="Tabassom" pitchFamily="2" charset="-78"/>
            </a:endParaRPr>
          </a:p>
          <a:p>
            <a:pPr marL="0" indent="0" algn="r" rtl="1">
              <a:buNone/>
            </a:pPr>
            <a:r>
              <a:rPr lang="fa-IR" sz="2800" b="1" dirty="0">
                <a:cs typeface="Tabassom" pitchFamily="2" charset="-78"/>
              </a:rPr>
              <a:t> </a:t>
            </a:r>
            <a:endParaRPr lang="en-US" sz="2800" b="1" dirty="0">
              <a:cs typeface="Tabassom" pitchFamily="2" charset="-78"/>
            </a:endParaRPr>
          </a:p>
          <a:p>
            <a:pPr marL="0" indent="0" algn="r" rtl="1">
              <a:buNone/>
            </a:pPr>
            <a:r>
              <a:rPr lang="fa-IR" sz="2800" b="1" dirty="0">
                <a:cs typeface="Tabassom" pitchFamily="2" charset="-78"/>
              </a:rPr>
              <a:t>باز هم همان حکایت </a:t>
            </a:r>
            <a:r>
              <a:rPr lang="fa-IR" sz="2800" b="1" dirty="0" smtClean="0">
                <a:cs typeface="Tabassom" pitchFamily="2" charset="-78"/>
              </a:rPr>
              <a:t>همیشگی</a:t>
            </a:r>
            <a:endParaRPr lang="en-US" sz="2800" b="1" dirty="0">
              <a:cs typeface="Tabassom" pitchFamily="2" charset="-78"/>
            </a:endParaRPr>
          </a:p>
          <a:p>
            <a:pPr marL="0" indent="0" algn="r" rtl="1">
              <a:buNone/>
            </a:pPr>
            <a:r>
              <a:rPr lang="fa-IR" sz="2800" b="1" dirty="0">
                <a:cs typeface="Tabassom" pitchFamily="2" charset="-78"/>
              </a:rPr>
              <a:t>        </a:t>
            </a:r>
            <a:r>
              <a:rPr lang="fa-IR" sz="2800" b="1" dirty="0" smtClean="0">
                <a:cs typeface="Tabassom" pitchFamily="2" charset="-78"/>
              </a:rPr>
              <a:t>           </a:t>
            </a:r>
            <a:r>
              <a:rPr lang="fa-IR" sz="2800" b="1" dirty="0">
                <a:cs typeface="Tabassom" pitchFamily="2" charset="-78"/>
              </a:rPr>
              <a:t>پیش از آنکه باخبر شوی</a:t>
            </a:r>
            <a:endParaRPr lang="en-US" sz="2800" b="1" dirty="0">
              <a:cs typeface="Tabassom" pitchFamily="2" charset="-78"/>
            </a:endParaRPr>
          </a:p>
          <a:p>
            <a:pPr marL="0" indent="0" algn="r" rtl="1">
              <a:buNone/>
            </a:pPr>
            <a:r>
              <a:rPr lang="fa-IR" sz="2800" b="1" dirty="0">
                <a:cs typeface="Tabassom" pitchFamily="2" charset="-78"/>
              </a:rPr>
              <a:t>                      </a:t>
            </a:r>
            <a:r>
              <a:rPr lang="fa-IR" sz="2800" b="1" dirty="0" smtClean="0">
                <a:cs typeface="Tabassom" pitchFamily="2" charset="-78"/>
              </a:rPr>
              <a:t>           لحظه </a:t>
            </a:r>
            <a:r>
              <a:rPr lang="fa-IR" sz="2800" b="1" dirty="0">
                <a:cs typeface="Tabassom" pitchFamily="2" charset="-78"/>
              </a:rPr>
              <a:t>عزیمت تو ناگزیر می شود</a:t>
            </a:r>
            <a:endParaRPr lang="en-US" sz="2800" b="1" dirty="0">
              <a:cs typeface="Tabassom" pitchFamily="2" charset="-78"/>
            </a:endParaRPr>
          </a:p>
          <a:p>
            <a:pPr marL="0" indent="0" algn="r" rtl="1">
              <a:buNone/>
            </a:pPr>
            <a:r>
              <a:rPr lang="fa-IR" sz="2800" b="1" dirty="0">
                <a:cs typeface="Tabassom" pitchFamily="2" charset="-78"/>
              </a:rPr>
              <a:t> </a:t>
            </a:r>
            <a:endParaRPr lang="en-US" sz="2800" b="1" dirty="0">
              <a:cs typeface="Tabassom" pitchFamily="2" charset="-78"/>
            </a:endParaRPr>
          </a:p>
          <a:p>
            <a:pPr marL="0" indent="0" algn="r" rtl="1">
              <a:buNone/>
            </a:pPr>
            <a:r>
              <a:rPr lang="fa-IR" sz="2800" b="1" dirty="0">
                <a:cs typeface="Tabassom" pitchFamily="2" charset="-78"/>
              </a:rPr>
              <a:t>دریغ و حسرت همیشگی</a:t>
            </a:r>
            <a:endParaRPr lang="en-US" sz="2800" b="1" dirty="0">
              <a:cs typeface="Tabassom" pitchFamily="2" charset="-78"/>
            </a:endParaRPr>
          </a:p>
          <a:p>
            <a:pPr marL="0" indent="0" algn="r" rtl="1">
              <a:buNone/>
            </a:pPr>
            <a:r>
              <a:rPr lang="fa-IR" sz="2800" b="1" dirty="0">
                <a:cs typeface="Tabassom" pitchFamily="2" charset="-78"/>
              </a:rPr>
              <a:t>     </a:t>
            </a:r>
            <a:r>
              <a:rPr lang="fa-IR" sz="2800" b="1" dirty="0" smtClean="0">
                <a:cs typeface="Tabassom" pitchFamily="2" charset="-78"/>
              </a:rPr>
              <a:t>                           ناگهان </a:t>
            </a:r>
            <a:r>
              <a:rPr lang="fa-IR" sz="2800" b="1" dirty="0">
                <a:cs typeface="Tabassom" pitchFamily="2" charset="-78"/>
              </a:rPr>
              <a:t>چقدر زود، دیر می شود...</a:t>
            </a:r>
            <a:endParaRPr lang="en-US" sz="2800" b="1" dirty="0">
              <a:cs typeface="Tabassom" pitchFamily="2" charset="-78"/>
            </a:endParaRPr>
          </a:p>
          <a:p>
            <a:pPr marL="0" indent="0" algn="r" rtl="1">
              <a:buNone/>
            </a:pPr>
            <a:r>
              <a:rPr lang="fa-IR" sz="2800" b="1" dirty="0">
                <a:cs typeface="2  Nazanin" pitchFamily="2" charset="-78"/>
              </a:rPr>
              <a:t> </a:t>
            </a:r>
            <a:r>
              <a:rPr lang="fa-IR" sz="1800" b="1" dirty="0" smtClean="0">
                <a:cs typeface="Tabassom" pitchFamily="2" charset="-78"/>
              </a:rPr>
              <a:t>«قیصر امین پور»</a:t>
            </a:r>
            <a:endParaRPr lang="en-US" sz="1800" b="1" dirty="0">
              <a:cs typeface="Tabassom" pitchFamily="2" charset="-78"/>
            </a:endParaRPr>
          </a:p>
          <a:p>
            <a:pPr marL="0" indent="0" algn="r" rtl="1">
              <a:buNone/>
            </a:pPr>
            <a:r>
              <a:rPr lang="fa-IR" sz="2800" b="1" dirty="0">
                <a:cs typeface="2  Nazanin" pitchFamily="2" charset="-78"/>
              </a:rPr>
              <a:t> </a:t>
            </a:r>
            <a:endParaRPr lang="en-US" sz="2800" b="1" dirty="0">
              <a:cs typeface="2  Nazanin" pitchFamily="2" charset="-78"/>
            </a:endParaRPr>
          </a:p>
          <a:p>
            <a:pPr marL="0" indent="0" algn="r" rtl="1">
              <a:buNone/>
            </a:pPr>
            <a:r>
              <a:rPr lang="en-US" sz="2800" b="1" dirty="0">
                <a:cs typeface="2  Nazanin" pitchFamily="2" charset="-78"/>
              </a:rPr>
              <a:t> </a:t>
            </a:r>
          </a:p>
          <a:p>
            <a:pPr marL="0" indent="0" algn="r" rtl="1">
              <a:buNone/>
            </a:pPr>
            <a:endParaRPr lang="fa-IR" sz="2800" b="1" dirty="0">
              <a:cs typeface="2 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7124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1484344" y="1772816"/>
            <a:ext cx="6535352" cy="55165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v"/>
            </a:pPr>
            <a:r>
              <a:rPr lang="fa-IR" sz="2800" dirty="0" smtClean="0">
                <a:solidFill>
                  <a:srgbClr val="7030A0"/>
                </a:solidFill>
                <a:ea typeface="Calibri"/>
                <a:cs typeface="B Nazanin" panose="00000400000000000000" pitchFamily="2" charset="-78"/>
              </a:rPr>
              <a:t> سوال کلیدی: هدف خداوند از خلقت انسان چیست؟</a:t>
            </a:r>
            <a:endParaRPr lang="en-US" sz="2800" dirty="0" smtClean="0">
              <a:solidFill>
                <a:srgbClr val="7030A0"/>
              </a:solidFill>
              <a:ea typeface="Calibri"/>
              <a:cs typeface="B Nazanin" panose="00000400000000000000" pitchFamily="2" charset="-78"/>
            </a:endParaRPr>
          </a:p>
          <a:p>
            <a:pPr mar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</a:pPr>
            <a:endParaRPr lang="fa-IR" sz="1000" dirty="0" smtClean="0">
              <a:ea typeface="Calibri"/>
              <a:cs typeface="B Nazanin" panose="00000400000000000000" pitchFamily="2" charset="-78"/>
            </a:endParaRPr>
          </a:p>
          <a:p>
            <a:pPr marL="400050" lvl="1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</a:pPr>
            <a:r>
              <a:rPr lang="fa-IR" dirty="0" smtClean="0">
                <a:ea typeface="Calibri"/>
                <a:cs typeface="B Nazanin" panose="00000400000000000000" pitchFamily="2" charset="-78"/>
              </a:rPr>
              <a:t>اهمیت طرح و پاسخ به این سوال:</a:t>
            </a:r>
          </a:p>
          <a:p>
            <a:pPr marL="400050" lvl="1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</a:pPr>
            <a:endParaRPr lang="en-US" sz="400" dirty="0" smtClean="0">
              <a:ea typeface="Calibri"/>
              <a:cs typeface="B Nazanin" panose="00000400000000000000" pitchFamily="2" charset="-78"/>
            </a:endParaRPr>
          </a:p>
          <a:p>
            <a:pPr marL="400050" lvl="1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</a:pPr>
            <a:r>
              <a:rPr lang="fa-IR" sz="2400" b="1" dirty="0" smtClean="0">
                <a:ea typeface="Calibri"/>
                <a:cs typeface="B Nazanin" panose="00000400000000000000" pitchFamily="2" charset="-78"/>
              </a:rPr>
              <a:t>       1.آگاهی ازهدف خلقت: </a:t>
            </a:r>
            <a:r>
              <a:rPr lang="fa-IR" sz="2400" dirty="0" smtClean="0">
                <a:ea typeface="Calibri"/>
                <a:cs typeface="B Nazanin" panose="00000400000000000000" pitchFamily="2" charset="-78"/>
              </a:rPr>
              <a:t>جهت دهی به زندگی</a:t>
            </a:r>
            <a:endParaRPr lang="en-US" sz="1600" dirty="0" smtClean="0">
              <a:ea typeface="Calibri"/>
              <a:cs typeface="B Nazanin" panose="00000400000000000000" pitchFamily="2" charset="-78"/>
            </a:endParaRPr>
          </a:p>
          <a:p>
            <a:pPr marL="400050" lvl="1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</a:pPr>
            <a:r>
              <a:rPr lang="fa-IR" sz="2400" b="1" dirty="0" smtClean="0">
                <a:ea typeface="Calibri"/>
                <a:cs typeface="B Nazanin" panose="00000400000000000000" pitchFamily="2" charset="-78"/>
              </a:rPr>
              <a:t>       2.عدم پاسخگوئی به این سوال: </a:t>
            </a:r>
            <a:r>
              <a:rPr lang="fa-IR" sz="2400" dirty="0" smtClean="0">
                <a:ea typeface="Calibri"/>
                <a:cs typeface="B Nazanin" panose="00000400000000000000" pitchFamily="2" charset="-78"/>
              </a:rPr>
              <a:t>پوچ گرایی، خودکشی و ...</a:t>
            </a:r>
            <a:endParaRPr lang="en-US" sz="1600" dirty="0" smtClean="0">
              <a:ea typeface="Calibri"/>
              <a:cs typeface="B Nazanin" panose="00000400000000000000" pitchFamily="2" charset="-78"/>
            </a:endParaRPr>
          </a:p>
          <a:p>
            <a:pPr mar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</a:pPr>
            <a:endParaRPr lang="fa-IR" sz="2400" dirty="0" smtClean="0">
              <a:ea typeface="Calibri"/>
              <a:cs typeface="B Nazanin" panose="00000400000000000000" pitchFamily="2" charset="-78"/>
            </a:endParaRPr>
          </a:p>
          <a:p>
            <a:pPr mar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</a:pPr>
            <a:endParaRPr lang="fa-IR" sz="500" dirty="0">
              <a:ea typeface="Calibri"/>
              <a:cs typeface="B Nazanin" panose="00000400000000000000" pitchFamily="2" charset="-78"/>
            </a:endParaRPr>
          </a:p>
          <a:p>
            <a:pPr marL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itchFamily="34" charset="0"/>
              <a:buNone/>
            </a:pPr>
            <a:r>
              <a:rPr lang="fa-IR" sz="2400" dirty="0" smtClean="0">
                <a:ea typeface="Calibri"/>
                <a:cs typeface="B Nazanin" panose="00000400000000000000" pitchFamily="2" charset="-78"/>
              </a:rPr>
              <a:t>مقدمات و طرح بحث در قالب 10 گزاره </a:t>
            </a:r>
            <a:endParaRPr lang="en-US" sz="1800" dirty="0" smtClean="0">
              <a:ea typeface="Calibri"/>
              <a:cs typeface="B Nazanin" panose="00000400000000000000" pitchFamily="2" charset="-78"/>
            </a:endParaRPr>
          </a:p>
          <a:p>
            <a:pPr marL="0" indent="0">
              <a:buFont typeface="Arial" pitchFamily="34" charset="0"/>
              <a:buNone/>
            </a:pP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5856" y="332656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* هدف زندگی *</a:t>
            </a:r>
            <a:endParaRPr lang="en-US" sz="4000" b="1" dirty="0">
              <a:solidFill>
                <a:schemeClr val="tx2">
                  <a:lumMod val="60000"/>
                  <a:lumOff val="40000"/>
                </a:schemeClr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9950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8229600" cy="5592763"/>
          </a:xfrm>
        </p:spPr>
        <p:txBody>
          <a:bodyPr/>
          <a:lstStyle/>
          <a:p>
            <a:pPr marL="514350" marR="0" indent="-51435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AutoNum type="arabicPeriod"/>
            </a:pPr>
            <a:r>
              <a:rPr lang="fa-IR" sz="3200" dirty="0" smtClean="0">
                <a:solidFill>
                  <a:srgbClr val="7030A0"/>
                </a:solidFill>
                <a:ea typeface="Calibri"/>
                <a:cs typeface="B Nazanin" panose="00000400000000000000" pitchFamily="2" charset="-78"/>
              </a:rPr>
              <a:t>آیا خداوند </a:t>
            </a:r>
            <a:r>
              <a:rPr lang="fa-IR" sz="3200" dirty="0">
                <a:solidFill>
                  <a:srgbClr val="7030A0"/>
                </a:solidFill>
                <a:ea typeface="Calibri"/>
                <a:cs typeface="B Nazanin" panose="00000400000000000000" pitchFamily="2" charset="-78"/>
              </a:rPr>
              <a:t>از خلقت ما </a:t>
            </a:r>
            <a:r>
              <a:rPr lang="fa-IR" sz="3200" dirty="0" smtClean="0">
                <a:solidFill>
                  <a:srgbClr val="7030A0"/>
                </a:solidFill>
                <a:ea typeface="Calibri"/>
                <a:cs typeface="B Nazanin" panose="00000400000000000000" pitchFamily="2" charset="-78"/>
              </a:rPr>
              <a:t>هدف دارد؟ 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fa-IR" sz="1400" dirty="0" smtClean="0">
              <a:solidFill>
                <a:srgbClr val="7030A0"/>
              </a:solidFill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 smtClean="0">
                <a:solidFill>
                  <a:srgbClr val="FF66CC"/>
                </a:solidFill>
                <a:ea typeface="Calibri"/>
                <a:cs typeface="B Nazanin" panose="00000400000000000000" pitchFamily="2" charset="-78"/>
              </a:rPr>
              <a:t>معنای </a:t>
            </a:r>
            <a:r>
              <a:rPr lang="fa-IR" dirty="0">
                <a:solidFill>
                  <a:srgbClr val="FF66CC"/>
                </a:solidFill>
                <a:ea typeface="Calibri"/>
                <a:cs typeface="B Nazanin" panose="00000400000000000000" pitchFamily="2" charset="-78"/>
              </a:rPr>
              <a:t>هدف: </a:t>
            </a:r>
            <a:r>
              <a:rPr lang="fa-IR" dirty="0">
                <a:ea typeface="Calibri"/>
                <a:cs typeface="B Nazanin" panose="00000400000000000000" pitchFamily="2" charset="-78"/>
              </a:rPr>
              <a:t>انگیزه یعنی عامل و محرک فاعل برای انجام کار که نقصی را جبران کند. </a:t>
            </a:r>
            <a:endParaRPr lang="en-US" sz="2400" dirty="0">
              <a:ea typeface="Calibri"/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fa-IR" dirty="0">
                <a:ea typeface="Calibri"/>
                <a:cs typeface="B Nazanin" panose="00000400000000000000" pitchFamily="2" charset="-78"/>
              </a:rPr>
              <a:t>هدف: مختص موجودات ناقص است</a:t>
            </a:r>
            <a:r>
              <a:rPr lang="fa-IR" dirty="0" smtClean="0">
                <a:ea typeface="Calibri"/>
                <a:cs typeface="B Nazanin" panose="00000400000000000000" pitchFamily="2" charset="-78"/>
              </a:rPr>
              <a:t>.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fa-IR" dirty="0" smtClean="0">
              <a:ea typeface="Calibri"/>
              <a:cs typeface="B Nazanin" panose="00000400000000000000" pitchFamily="2" charset="-78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400" dirty="0">
              <a:ea typeface="Calibri"/>
              <a:cs typeface="B Nazanin" panose="00000400000000000000" pitchFamily="2" charset="-78"/>
            </a:endParaRPr>
          </a:p>
          <a:p>
            <a:pPr marL="0" marR="0" indent="0" algn="ct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3600" dirty="0">
                <a:ea typeface="Calibri"/>
                <a:cs typeface="B Nazanin" panose="00000400000000000000" pitchFamily="2" charset="-78"/>
              </a:rPr>
              <a:t>خداوند نقص </a:t>
            </a:r>
            <a:r>
              <a:rPr lang="fa-IR" sz="3600" dirty="0" smtClean="0">
                <a:ea typeface="Calibri"/>
                <a:cs typeface="B Nazanin" panose="00000400000000000000" pitchFamily="2" charset="-78"/>
              </a:rPr>
              <a:t>ندارد  </a:t>
            </a:r>
            <a:r>
              <a:rPr lang="fa-IR" sz="3600" dirty="0">
                <a:ea typeface="Calibri"/>
                <a:cs typeface="B Nazanin" panose="00000400000000000000" pitchFamily="2" charset="-78"/>
              </a:rPr>
              <a:t>← </a:t>
            </a:r>
            <a:r>
              <a:rPr lang="fa-IR" sz="3600" dirty="0" smtClean="0">
                <a:ea typeface="Calibri"/>
                <a:cs typeface="B Nazanin" panose="00000400000000000000" pitchFamily="2" charset="-78"/>
              </a:rPr>
              <a:t> خداوند </a:t>
            </a:r>
            <a:r>
              <a:rPr lang="fa-IR" sz="3600" dirty="0">
                <a:ea typeface="Calibri"/>
                <a:cs typeface="B Nazanin" panose="00000400000000000000" pitchFamily="2" charset="-78"/>
              </a:rPr>
              <a:t>هدف ندارد</a:t>
            </a:r>
            <a:endParaRPr lang="en-US" sz="3600" dirty="0">
              <a:ea typeface="Calibri"/>
              <a:cs typeface="B Nazanin" panose="00000400000000000000" pitchFamily="2" charset="-78"/>
            </a:endParaRPr>
          </a:p>
          <a:p>
            <a:pPr marL="0" indent="0">
              <a:buNone/>
            </a:pP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0470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46856" y="476672"/>
            <a:ext cx="8229600" cy="6300267"/>
          </a:xfrm>
        </p:spPr>
        <p:txBody>
          <a:bodyPr>
            <a:normAutofit/>
          </a:bodyPr>
          <a:lstStyle/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3200" dirty="0" smtClean="0">
                <a:solidFill>
                  <a:srgbClr val="7030A0"/>
                </a:solidFill>
                <a:ea typeface="Calibri"/>
                <a:cs typeface="B Nazanin"/>
              </a:rPr>
              <a:t>2. حال که خداوند از خلقت انسان هدف ندارد، پس چرا خلق کرد؟ آیا منظور از هدف نداشتن به معنای عبث خلق کردن است؟</a:t>
            </a:r>
          </a:p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1200" dirty="0" smtClean="0">
              <a:solidFill>
                <a:srgbClr val="0070C0"/>
              </a:solidFill>
              <a:ea typeface="Calibri"/>
              <a:cs typeface="Arial"/>
            </a:endParaRPr>
          </a:p>
          <a:p>
            <a:pPr marR="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0070C0"/>
              </a:buClr>
              <a:buFont typeface="Wingdings" pitchFamily="2" charset="2"/>
              <a:buChar char="ü"/>
            </a:pPr>
            <a:r>
              <a:rPr lang="fa-IR" dirty="0" smtClean="0">
                <a:ea typeface="Calibri"/>
                <a:cs typeface="B Nazanin"/>
              </a:rPr>
              <a:t>خلقت خداوند                          تجلی </a:t>
            </a:r>
            <a:r>
              <a:rPr lang="fa-IR" dirty="0">
                <a:ea typeface="Calibri"/>
                <a:cs typeface="B Nazanin"/>
              </a:rPr>
              <a:t>ذات خداوند</a:t>
            </a:r>
            <a:endParaRPr lang="en-US" sz="2400" dirty="0">
              <a:ea typeface="Calibri"/>
              <a:cs typeface="Arial"/>
            </a:endParaRPr>
          </a:p>
          <a:p>
            <a:pPr marR="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0070C0"/>
              </a:buClr>
              <a:buFont typeface="Wingdings" pitchFamily="2" charset="2"/>
              <a:buChar char="ü"/>
            </a:pPr>
            <a:r>
              <a:rPr lang="fa-IR" dirty="0" smtClean="0">
                <a:ea typeface="Calibri"/>
                <a:cs typeface="B Nazanin"/>
              </a:rPr>
              <a:t>خداوند                    فیاض </a:t>
            </a:r>
            <a:r>
              <a:rPr lang="fa-IR" dirty="0">
                <a:ea typeface="Calibri"/>
                <a:cs typeface="B Nazanin"/>
              </a:rPr>
              <a:t>است و فیض وجود می دهد، </a:t>
            </a:r>
            <a:endParaRPr lang="fa-IR" dirty="0" smtClean="0">
              <a:ea typeface="Calibri"/>
              <a:cs typeface="B Nazanin"/>
            </a:endParaRPr>
          </a:p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0070C0"/>
              </a:buClr>
              <a:buNone/>
            </a:pPr>
            <a:r>
              <a:rPr lang="fa-IR" dirty="0">
                <a:ea typeface="Calibri"/>
                <a:cs typeface="B Nazanin"/>
              </a:rPr>
              <a:t> </a:t>
            </a:r>
            <a:r>
              <a:rPr lang="fa-IR" dirty="0" smtClean="0">
                <a:ea typeface="Calibri"/>
                <a:cs typeface="B Nazanin"/>
              </a:rPr>
              <a:t>                               رحمان </a:t>
            </a:r>
            <a:r>
              <a:rPr lang="fa-IR" dirty="0">
                <a:ea typeface="Calibri"/>
                <a:cs typeface="B Nazanin"/>
              </a:rPr>
              <a:t>است و رحمت عنایت می کند ، </a:t>
            </a:r>
            <a:endParaRPr lang="fa-IR" dirty="0" smtClean="0">
              <a:ea typeface="Calibri"/>
              <a:cs typeface="B Nazanin"/>
            </a:endParaRPr>
          </a:p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0070C0"/>
              </a:buClr>
              <a:buNone/>
            </a:pPr>
            <a:r>
              <a:rPr lang="fa-IR" dirty="0" smtClean="0">
                <a:ea typeface="Calibri"/>
                <a:cs typeface="B Nazanin"/>
              </a:rPr>
              <a:t>                                 خالق </a:t>
            </a:r>
            <a:r>
              <a:rPr lang="fa-IR" dirty="0">
                <a:ea typeface="Calibri"/>
                <a:cs typeface="B Nazanin"/>
              </a:rPr>
              <a:t>است و خلق می </a:t>
            </a:r>
            <a:r>
              <a:rPr lang="fa-IR" dirty="0" smtClean="0">
                <a:ea typeface="Calibri"/>
                <a:cs typeface="B Nazanin"/>
              </a:rPr>
              <a:t>کند</a:t>
            </a:r>
          </a:p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0070C0"/>
              </a:buClr>
              <a:buNone/>
            </a:pPr>
            <a:endParaRPr lang="en-US" sz="2400" dirty="0">
              <a:ea typeface="Calibri"/>
              <a:cs typeface="Arial"/>
            </a:endParaRPr>
          </a:p>
          <a:p>
            <a:pPr marR="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rgbClr val="0070C0"/>
              </a:buClr>
              <a:buFont typeface="Wingdings" pitchFamily="2" charset="2"/>
              <a:buChar char="ü"/>
            </a:pPr>
            <a:r>
              <a:rPr lang="fa-IR" dirty="0">
                <a:ea typeface="Calibri"/>
                <a:cs typeface="B Nazanin"/>
              </a:rPr>
              <a:t>فیض دادن، عنایت رحمت و خلق </a:t>
            </a:r>
            <a:r>
              <a:rPr lang="fa-IR" dirty="0" smtClean="0">
                <a:ea typeface="Calibri"/>
                <a:cs typeface="B Nazanin"/>
              </a:rPr>
              <a:t>کردن و غیره </a:t>
            </a:r>
            <a:r>
              <a:rPr lang="fa-IR" dirty="0" smtClean="0">
                <a:ea typeface="Calibri"/>
                <a:cs typeface="Times New Roman"/>
              </a:rPr>
              <a:t>←</a:t>
            </a:r>
            <a:r>
              <a:rPr lang="fa-IR" dirty="0" smtClean="0">
                <a:ea typeface="Calibri"/>
                <a:cs typeface="B Nazanin"/>
              </a:rPr>
              <a:t> </a:t>
            </a:r>
            <a:r>
              <a:rPr lang="fa-IR" dirty="0">
                <a:solidFill>
                  <a:srgbClr val="FF0000"/>
                </a:solidFill>
                <a:ea typeface="Calibri"/>
                <a:cs typeface="B Nazanin"/>
              </a:rPr>
              <a:t>تجلی ذات خداوند </a:t>
            </a:r>
            <a:r>
              <a:rPr lang="fa-IR" dirty="0">
                <a:ea typeface="Calibri"/>
                <a:cs typeface="B Nazanin"/>
              </a:rPr>
              <a:t>است</a:t>
            </a:r>
            <a:endParaRPr lang="en-US" sz="2400" dirty="0">
              <a:ea typeface="Calibri"/>
              <a:cs typeface="Arial"/>
            </a:endParaRPr>
          </a:p>
          <a:p>
            <a:pPr marL="0" marR="0" indent="0" algn="just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 smtClean="0">
                <a:ea typeface="Calibri"/>
                <a:cs typeface="B Nazanin"/>
              </a:rPr>
              <a:t>                  مثال: نسبت تر کردن و آّب </a:t>
            </a:r>
            <a:r>
              <a:rPr lang="fa-IR" dirty="0" smtClean="0">
                <a:ea typeface="Calibri"/>
                <a:cs typeface="Times New Roman"/>
              </a:rPr>
              <a:t>–</a:t>
            </a:r>
            <a:r>
              <a:rPr lang="fa-IR" dirty="0" smtClean="0">
                <a:ea typeface="Calibri"/>
                <a:cs typeface="B Nazanin"/>
              </a:rPr>
              <a:t> نسبت نور و روشنایی</a:t>
            </a:r>
            <a:endParaRPr lang="en-US" sz="2400" dirty="0" smtClean="0">
              <a:ea typeface="Calibri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533572" y="2276872"/>
            <a:ext cx="101962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6553200" y="2852936"/>
            <a:ext cx="93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492999" y="2852936"/>
            <a:ext cx="0" cy="609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553200" y="3429000"/>
            <a:ext cx="93979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492999" y="3429000"/>
            <a:ext cx="2" cy="6096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553201" y="4038600"/>
            <a:ext cx="939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080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435280" cy="5361459"/>
          </a:xfrm>
        </p:spPr>
        <p:txBody>
          <a:bodyPr>
            <a:normAutofit/>
          </a:bodyPr>
          <a:lstStyle/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800" dirty="0">
                <a:solidFill>
                  <a:srgbClr val="7030A0"/>
                </a:solidFill>
                <a:ea typeface="Calibri"/>
                <a:cs typeface="B Nazanin"/>
              </a:rPr>
              <a:t>3. خلقت، تجلی ذات خداوند است، آیا حساب و کتاب، نظم و حکمت دارد</a:t>
            </a:r>
            <a:r>
              <a:rPr lang="fa-IR" sz="2800" dirty="0" smtClean="0">
                <a:solidFill>
                  <a:srgbClr val="7030A0"/>
                </a:solidFill>
                <a:ea typeface="Calibri"/>
                <a:cs typeface="B Nazanin"/>
              </a:rPr>
              <a:t>؟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1800" dirty="0">
              <a:solidFill>
                <a:srgbClr val="7030A0"/>
              </a:solidFill>
              <a:ea typeface="Calibri"/>
              <a:cs typeface="Arial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>
                <a:ea typeface="Calibri"/>
                <a:cs typeface="B Nazanin"/>
              </a:rPr>
              <a:t>خداوند: خالق </a:t>
            </a:r>
            <a:r>
              <a:rPr lang="fa-IR" dirty="0" smtClean="0">
                <a:ea typeface="Calibri"/>
                <a:cs typeface="B Nazanin"/>
              </a:rPr>
              <a:t>حکیم              خلقت </a:t>
            </a:r>
            <a:r>
              <a:rPr lang="fa-IR" dirty="0">
                <a:ea typeface="Calibri"/>
                <a:cs typeface="B Nazanin"/>
              </a:rPr>
              <a:t>بر مبنای حکمت و </a:t>
            </a:r>
            <a:r>
              <a:rPr lang="fa-IR" dirty="0" smtClean="0">
                <a:ea typeface="Calibri"/>
                <a:cs typeface="B Nazanin"/>
              </a:rPr>
              <a:t>نظم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fa-IR" sz="1400" dirty="0" smtClean="0">
              <a:ea typeface="Calibri"/>
              <a:cs typeface="Arial"/>
            </a:endParaRPr>
          </a:p>
          <a:p>
            <a:pPr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q"/>
            </a:pPr>
            <a:r>
              <a:rPr lang="fa-IR" dirty="0" smtClean="0">
                <a:ea typeface="Calibri"/>
                <a:cs typeface="B Nazanin"/>
              </a:rPr>
              <a:t>سوال</a:t>
            </a:r>
            <a:r>
              <a:rPr lang="fa-IR" dirty="0">
                <a:ea typeface="Calibri"/>
                <a:cs typeface="B Nazanin"/>
              </a:rPr>
              <a:t>:  چرا ما این حکمت را درک نمی کنیم و از کمبودها و نقصان ناراضی هستیم؟</a:t>
            </a:r>
            <a:endParaRPr lang="en-US" sz="2400" dirty="0"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v"/>
            </a:pPr>
            <a:r>
              <a:rPr lang="fa-IR" sz="2000" dirty="0">
                <a:ea typeface="Calibri"/>
                <a:cs typeface="B Nazanin"/>
              </a:rPr>
              <a:t>مثال 1) برج ساز</a:t>
            </a:r>
            <a:endParaRPr lang="en-US" sz="2000" dirty="0"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v"/>
            </a:pPr>
            <a:r>
              <a:rPr lang="fa-IR" sz="2000" dirty="0">
                <a:ea typeface="Calibri"/>
                <a:cs typeface="B Nazanin"/>
              </a:rPr>
              <a:t>مثال 2) نویسنده کتاب </a:t>
            </a:r>
            <a:r>
              <a:rPr lang="fa-IR" sz="2000" dirty="0" smtClean="0">
                <a:ea typeface="Calibri"/>
                <a:cs typeface="B Nazanin"/>
              </a:rPr>
              <a:t>ارزنده</a:t>
            </a:r>
          </a:p>
          <a:p>
            <a:pPr marL="365760" lvl="1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1000" dirty="0">
              <a:ea typeface="Calibri"/>
              <a:cs typeface="Arial"/>
            </a:endParaRPr>
          </a:p>
          <a:p>
            <a:pPr marR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q"/>
            </a:pPr>
            <a:r>
              <a:rPr lang="fa-IR" dirty="0">
                <a:ea typeface="Calibri"/>
                <a:cs typeface="B Nazanin"/>
              </a:rPr>
              <a:t>پاسخ: قرآن از ما می خواهد که نگاه کلی داشته باشیم و سرمان را بالا بگیریم و به آسمان و زمین و همه آنچه خلق شده،  نگاه کنیم.</a:t>
            </a:r>
            <a:endParaRPr lang="en-US" sz="2400" dirty="0">
              <a:ea typeface="Calibri"/>
              <a:cs typeface="Arial"/>
            </a:endParaRPr>
          </a:p>
          <a:p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5940152" y="213285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64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404664"/>
            <a:ext cx="8229600" cy="6115000"/>
          </a:xfrm>
        </p:spPr>
        <p:txBody>
          <a:bodyPr>
            <a:normAutofit/>
          </a:bodyPr>
          <a:lstStyle/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3200" dirty="0">
                <a:solidFill>
                  <a:srgbClr val="7030A0"/>
                </a:solidFill>
                <a:ea typeface="Calibri"/>
                <a:cs typeface="B Nazanin"/>
              </a:rPr>
              <a:t>4. آیا انسان در زندگی، هدف دارد</a:t>
            </a:r>
            <a:r>
              <a:rPr lang="fa-IR" sz="3200" dirty="0" smtClean="0">
                <a:solidFill>
                  <a:srgbClr val="7030A0"/>
                </a:solidFill>
                <a:ea typeface="Calibri"/>
                <a:cs typeface="B Nazanin"/>
              </a:rPr>
              <a:t>؟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000" dirty="0">
              <a:ea typeface="Calibri"/>
              <a:cs typeface="Arial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>
                <a:ea typeface="Calibri"/>
                <a:cs typeface="B Nazanin"/>
              </a:rPr>
              <a:t>انسان نقص دارد </a:t>
            </a:r>
            <a:r>
              <a:rPr lang="fa-IR" dirty="0">
                <a:ea typeface="Calibri"/>
                <a:cs typeface="Times New Roman"/>
              </a:rPr>
              <a:t> </a:t>
            </a:r>
            <a:r>
              <a:rPr lang="fa-IR" dirty="0" smtClean="0">
                <a:ea typeface="Calibri"/>
                <a:cs typeface="Times New Roman"/>
              </a:rPr>
              <a:t>               </a:t>
            </a:r>
            <a:r>
              <a:rPr lang="fa-IR" dirty="0" smtClean="0">
                <a:ea typeface="Calibri"/>
                <a:cs typeface="B Nazanin"/>
              </a:rPr>
              <a:t> </a:t>
            </a:r>
            <a:r>
              <a:rPr lang="fa-IR" dirty="0">
                <a:ea typeface="Calibri"/>
                <a:cs typeface="B Nazanin"/>
              </a:rPr>
              <a:t>انسان هدف دارد</a:t>
            </a:r>
            <a:endParaRPr lang="en-US" sz="2400" dirty="0">
              <a:ea typeface="Calibri"/>
              <a:cs typeface="Arial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>
                <a:ea typeface="Calibri"/>
                <a:cs typeface="B Nazanin"/>
              </a:rPr>
              <a:t>تفکیک </a:t>
            </a:r>
            <a:r>
              <a:rPr lang="fa-IR" dirty="0" smtClean="0">
                <a:ea typeface="Calibri"/>
                <a:cs typeface="B Nazanin"/>
              </a:rPr>
              <a:t>میان دو هدف               هدف فاعلی: هدفی که فاعل از انجام کار دارد.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>
                <a:ea typeface="Calibri"/>
                <a:cs typeface="B Nazanin"/>
              </a:rPr>
              <a:t> </a:t>
            </a:r>
            <a:r>
              <a:rPr lang="fa-IR" dirty="0" smtClean="0">
                <a:ea typeface="Calibri"/>
                <a:cs typeface="B Nazanin"/>
              </a:rPr>
              <a:t>                                        هدف فعلی: هدفی که فعل دنبال می کند.</a:t>
            </a: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1400" dirty="0">
              <a:ea typeface="Calibri"/>
              <a:cs typeface="Arial"/>
            </a:endParaRPr>
          </a:p>
          <a:p>
            <a:pPr marL="365760" lvl="1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800" dirty="0">
                <a:solidFill>
                  <a:srgbClr val="00B050"/>
                </a:solidFill>
                <a:ea typeface="Calibri"/>
                <a:cs typeface="B Nazanin"/>
              </a:rPr>
              <a:t>در خلقت انسان:</a:t>
            </a:r>
            <a:endParaRPr lang="en-US" sz="2800" dirty="0">
              <a:solidFill>
                <a:srgbClr val="00B050"/>
              </a:solidFill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q"/>
            </a:pPr>
            <a:r>
              <a:rPr lang="fa-IR" sz="2400" dirty="0">
                <a:solidFill>
                  <a:srgbClr val="0070C0"/>
                </a:solidFill>
                <a:ea typeface="Calibri"/>
                <a:cs typeface="B Nazanin"/>
              </a:rPr>
              <a:t>هدف فاعلی نداریم</a:t>
            </a:r>
            <a:r>
              <a:rPr lang="fa-IR" sz="2400" dirty="0">
                <a:ea typeface="Calibri"/>
                <a:cs typeface="B Nazanin"/>
              </a:rPr>
              <a:t>، چون فاعل که خداوند است نقصی ندارد</a:t>
            </a:r>
            <a:endParaRPr lang="en-US" sz="2400" dirty="0"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q"/>
            </a:pPr>
            <a:r>
              <a:rPr lang="fa-IR" sz="2400" dirty="0">
                <a:solidFill>
                  <a:srgbClr val="0070C0"/>
                </a:solidFill>
                <a:ea typeface="Calibri"/>
                <a:cs typeface="B Nazanin"/>
              </a:rPr>
              <a:t>هدف فعلی داریم</a:t>
            </a:r>
            <a:r>
              <a:rPr lang="fa-IR" sz="2400" dirty="0">
                <a:ea typeface="Calibri"/>
                <a:cs typeface="B Nazanin"/>
              </a:rPr>
              <a:t>، فعل خداوند که خلقت انسان است دارای هدف مشخص است</a:t>
            </a:r>
            <a:endParaRPr lang="en-US" sz="2400" dirty="0">
              <a:ea typeface="Calibri"/>
              <a:cs typeface="Arial"/>
            </a:endParaRPr>
          </a:p>
          <a:p>
            <a:pPr marL="365760" lvl="1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1400" dirty="0" smtClean="0">
                <a:ea typeface="Calibri"/>
                <a:cs typeface="B Nazanin"/>
              </a:rPr>
              <a:t>   </a:t>
            </a:r>
          </a:p>
          <a:p>
            <a:pPr marL="365760" lvl="1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>
                <a:ea typeface="Calibri"/>
                <a:cs typeface="B Nazanin"/>
              </a:rPr>
              <a:t> </a:t>
            </a:r>
            <a:r>
              <a:rPr lang="fa-IR" sz="2400" dirty="0" smtClean="0">
                <a:ea typeface="Calibri"/>
                <a:cs typeface="B Nazanin"/>
              </a:rPr>
              <a:t>    مثال</a:t>
            </a:r>
            <a:r>
              <a:rPr lang="fa-IR" sz="2400" dirty="0">
                <a:ea typeface="Calibri"/>
                <a:cs typeface="B Nazanin"/>
              </a:rPr>
              <a:t>: آب دادن به گنجشک</a:t>
            </a:r>
            <a:endParaRPr lang="en-US" sz="2400" dirty="0">
              <a:ea typeface="Calibri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042248" y="1844824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5660571" y="2438400"/>
            <a:ext cx="81642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477000" y="24384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660571" y="2971800"/>
            <a:ext cx="816429" cy="1814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15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548680"/>
            <a:ext cx="8352928" cy="6408712"/>
          </a:xfrm>
        </p:spPr>
        <p:txBody>
          <a:bodyPr>
            <a:normAutofit/>
          </a:bodyPr>
          <a:lstStyle/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3600" dirty="0" smtClean="0">
                <a:solidFill>
                  <a:srgbClr val="7030A0"/>
                </a:solidFill>
                <a:ea typeface="Calibri"/>
                <a:cs typeface="B Nazanin"/>
              </a:rPr>
              <a:t>5. </a:t>
            </a:r>
            <a:r>
              <a:rPr lang="fa-IR" sz="3600" dirty="0">
                <a:solidFill>
                  <a:srgbClr val="7030A0"/>
                </a:solidFill>
                <a:ea typeface="Calibri"/>
                <a:cs typeface="B Nazanin"/>
              </a:rPr>
              <a:t>هدف انسان در زندگی چیست؟ </a:t>
            </a:r>
            <a:endParaRPr lang="en-US" sz="3200" dirty="0">
              <a:solidFill>
                <a:srgbClr val="7030A0"/>
              </a:solidFill>
              <a:ea typeface="Calibri"/>
              <a:cs typeface="Arial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>
                <a:ea typeface="Calibri"/>
                <a:cs typeface="B Nazanin"/>
              </a:rPr>
              <a:t>هدف انسان </a:t>
            </a:r>
            <a:r>
              <a:rPr lang="fa-IR" dirty="0" smtClean="0">
                <a:ea typeface="Calibri"/>
                <a:cs typeface="B Nazanin"/>
              </a:rPr>
              <a:t>        برطرف </a:t>
            </a:r>
            <a:r>
              <a:rPr lang="fa-IR" dirty="0">
                <a:ea typeface="Calibri"/>
                <a:cs typeface="B Nazanin"/>
              </a:rPr>
              <a:t>کردن نقص ها و رسیدن به همه چیز عالم به نحو اتم و اکمل</a:t>
            </a:r>
            <a:endParaRPr lang="en-US" sz="2400" dirty="0">
              <a:ea typeface="Calibri"/>
              <a:cs typeface="Arial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dirty="0">
                <a:ea typeface="Calibri"/>
                <a:cs typeface="B Nazanin"/>
              </a:rPr>
              <a:t> </a:t>
            </a:r>
            <a:endParaRPr lang="en-US" sz="2400" dirty="0">
              <a:ea typeface="Calibri"/>
              <a:cs typeface="Arial"/>
            </a:endParaRPr>
          </a:p>
          <a:p>
            <a:pPr marL="0" marR="0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3600" dirty="0">
                <a:solidFill>
                  <a:srgbClr val="7030A0"/>
                </a:solidFill>
                <a:ea typeface="Calibri"/>
                <a:cs typeface="B Nazanin"/>
              </a:rPr>
              <a:t>6. همه چیز عالم، چیست؟</a:t>
            </a:r>
            <a:endParaRPr lang="en-US" sz="3200" dirty="0">
              <a:solidFill>
                <a:srgbClr val="7030A0"/>
              </a:solidFill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v"/>
            </a:pPr>
            <a:r>
              <a:rPr lang="fa-IR" sz="2400" dirty="0">
                <a:ea typeface="Calibri"/>
                <a:cs typeface="B Nazanin"/>
              </a:rPr>
              <a:t>همه چیز عالم، «خدا» است </a:t>
            </a:r>
            <a:r>
              <a:rPr lang="fa-IR" sz="2400" dirty="0">
                <a:ea typeface="Calibri"/>
                <a:cs typeface="Times New Roman"/>
              </a:rPr>
              <a:t>←</a:t>
            </a:r>
            <a:r>
              <a:rPr lang="fa-IR" sz="2400" dirty="0" smtClean="0">
                <a:effectLst/>
                <a:latin typeface="Arial"/>
                <a:ea typeface="Calibri"/>
                <a:cs typeface="B Nazanin"/>
              </a:rPr>
              <a:t> انسان خلق شده تا خدایی شود</a:t>
            </a:r>
            <a:endParaRPr lang="en-US" sz="2400" dirty="0"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v"/>
            </a:pPr>
            <a:r>
              <a:rPr lang="fa-IR" sz="2400" dirty="0">
                <a:ea typeface="Calibri"/>
                <a:cs typeface="B Nazanin"/>
              </a:rPr>
              <a:t>انسان، قطره ای است که تنها راه دوام و حیات او پیوستن به دریاست</a:t>
            </a:r>
            <a:endParaRPr lang="en-US" sz="2400" dirty="0"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v"/>
            </a:pPr>
            <a:r>
              <a:rPr lang="fa-IR" sz="2400" dirty="0">
                <a:ea typeface="Calibri"/>
                <a:cs typeface="B Nazanin"/>
              </a:rPr>
              <a:t>آخرین هدف و آرمان اصلی انسان: جز خود خداوند چیز دیگری نیست</a:t>
            </a:r>
            <a:endParaRPr lang="en-US" sz="2400" dirty="0">
              <a:ea typeface="Calibri"/>
              <a:cs typeface="Arial"/>
            </a:endParaRPr>
          </a:p>
          <a:p>
            <a:pPr lvl="1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v"/>
            </a:pPr>
            <a:r>
              <a:rPr lang="fa-IR" sz="2400" dirty="0">
                <a:ea typeface="Calibri"/>
                <a:cs typeface="B Nazanin"/>
              </a:rPr>
              <a:t>همه چیز دیگر جز خداوند، جنبه مقدمی دارد و نه استقلال</a:t>
            </a:r>
            <a:endParaRPr lang="en-US" sz="2400" dirty="0">
              <a:ea typeface="Calibri"/>
              <a:cs typeface="Arial"/>
            </a:endParaRPr>
          </a:p>
          <a:p>
            <a:pPr marL="365760" lvl="1" indent="0" algn="r" rt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fa-IR" sz="2400" dirty="0" smtClean="0">
                <a:ea typeface="Calibri"/>
                <a:cs typeface="B Nazanin"/>
              </a:rPr>
              <a:t>   الذین </a:t>
            </a:r>
            <a:r>
              <a:rPr lang="fa-IR" sz="2400" dirty="0">
                <a:ea typeface="Calibri"/>
                <a:cs typeface="B Nazanin"/>
              </a:rPr>
              <a:t>آمنوا و تطمئن قلوبهم بذکر الله الا بذکر الله تطمئن القلوب (رعد/28)</a:t>
            </a:r>
            <a:endParaRPr lang="en-US" sz="2400" dirty="0">
              <a:ea typeface="Calibri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6948264" y="1628800"/>
            <a:ext cx="420914" cy="145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636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rie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rie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rie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rie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rie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rie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rie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riel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2019</Words>
  <Application>Microsoft Office PowerPoint</Application>
  <PresentationFormat>On-screen Show (4:3)</PresentationFormat>
  <Paragraphs>395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37</vt:i4>
      </vt:variant>
    </vt:vector>
  </HeadingPairs>
  <TitlesOfParts>
    <vt:vector size="58" baseType="lpstr">
      <vt:lpstr>2  Nazanin</vt:lpstr>
      <vt:lpstr>Arial</vt:lpstr>
      <vt:lpstr>B Lotus</vt:lpstr>
      <vt:lpstr>B Nazanin</vt:lpstr>
      <vt:lpstr>Calibri</vt:lpstr>
      <vt:lpstr>Cambria</vt:lpstr>
      <vt:lpstr>Century Schoolbook</vt:lpstr>
      <vt:lpstr>Courier New</vt:lpstr>
      <vt:lpstr>Tabassom</vt:lpstr>
      <vt:lpstr>Times New Roman</vt:lpstr>
      <vt:lpstr>Wingdings</vt:lpstr>
      <vt:lpstr>Wingdings 2</vt:lpstr>
      <vt:lpstr>Oriel</vt:lpstr>
      <vt:lpstr>1_Oriel</vt:lpstr>
      <vt:lpstr>2_Oriel</vt:lpstr>
      <vt:lpstr>3_Oriel</vt:lpstr>
      <vt:lpstr>4_Oriel</vt:lpstr>
      <vt:lpstr>5_Oriel</vt:lpstr>
      <vt:lpstr>6_Oriel</vt:lpstr>
      <vt:lpstr>7_Oriel</vt:lpstr>
      <vt:lpstr>8_Oriel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حمیدرضا پوریحیی</cp:lastModifiedBy>
  <cp:revision>31</cp:revision>
  <dcterms:created xsi:type="dcterms:W3CDTF">2014-11-24T18:29:57Z</dcterms:created>
  <dcterms:modified xsi:type="dcterms:W3CDTF">2018-10-27T04:04:20Z</dcterms:modified>
</cp:coreProperties>
</file>